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51" roundtripDataSignature="AMtx7mi3onfGcspDiP4camX+Mi6vCpg8V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7323BF2F-8E3F-4F0E-808E-203C4B563235}">
  <a:tblStyle styleId="{7323BF2F-8E3F-4F0E-808E-203C4B563235}"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customschemas.google.com/relationships/presentationmetadata" Target="metadata"/><Relationship Id="rId50" Type="http://schemas.openxmlformats.org/officeDocument/2006/relationships/slide" Target="slides/slide45.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6" name="Google Shape;86;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7" name="Google Shape;87;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13e52861217_2_9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1" name="Google Shape;251;g13e52861217_2_9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52" name="Google Shape;252;g13e52861217_2_9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13e52861217_2_1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8" name="Google Shape;268;g13e52861217_2_11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69" name="Google Shape;269;g13e52861217_2_11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13e52861217_2_1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7" name="Google Shape;277;g13e52861217_2_13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78" name="Google Shape;278;g13e52861217_2_13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13e52861217_2_1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9" name="Google Shape;289;g13e52861217_2_14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90" name="Google Shape;290;g13e52861217_2_14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13e52861217_2_1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1" name="Google Shape;301;g13e52861217_2_16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02" name="Google Shape;302;g13e52861217_2_16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13e52861217_2_18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8" name="Google Shape;318;g13e52861217_2_18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19" name="Google Shape;319;g13e52861217_2_18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p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32" name="Google Shape;332;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p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43" name="Google Shape;343;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13e52861217_2_2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2" name="Google Shape;352;g13e52861217_2_21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53" name="Google Shape;353;g13e52861217_2_21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13e3bce426c_1_1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59" name="Google Shape;359;g13e3bce426c_1_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5" name="Google Shape;95;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13e3bce426c_1_4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68" name="Google Shape;368;g13e3bce426c_1_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13e3bce426c_1_5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79" name="Google Shape;379;g13e3bce426c_1_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13e3bce426c_1_6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89" name="Google Shape;389;g13e3bce426c_1_6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13e3bce426c_1_7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99" name="Google Shape;399;g13e3bce426c_1_7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13e3bce426c_0_2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08" name="Google Shape;408;g13e3bce426c_0_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g13e3bce426c_0_1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14" name="Google Shape;414;g13e3bce426c_0_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13e3bce426c_0_5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23" name="Google Shape;423;g13e3bce426c_0_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g13e3bce426c_0_5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31" name="Google Shape;431;g13e3bce426c_0_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13e3bce426c_0_6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39" name="Google Shape;439;g13e3bce426c_0_6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13e3bce426c_0_9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48" name="Google Shape;448;g13e3bce426c_0_9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8" name="Google Shape;138;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g13e3bce426c_0_7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58" name="Google Shape;458;g13e3bce426c_0_7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g13e52861217_3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67" name="Google Shape;467;g13e52861217_3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g13e52861217_3_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73" name="Google Shape;473;g13e52861217_3_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g13e52861217_3_2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89" name="Google Shape;489;g13e52861217_3_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g13e52861217_3_2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99" name="Google Shape;499;g13e52861217_3_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g13e52861217_3_3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09" name="Google Shape;509;g13e52861217_3_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g13e52861217_3_4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15" name="Google Shape;515;g13e52861217_3_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 name="Shape 532"/>
        <p:cNvGrpSpPr/>
        <p:nvPr/>
      </p:nvGrpSpPr>
      <p:grpSpPr>
        <a:xfrm>
          <a:off x="0" y="0"/>
          <a:ext cx="0" cy="0"/>
          <a:chOff x="0" y="0"/>
          <a:chExt cx="0" cy="0"/>
        </a:xfrm>
      </p:grpSpPr>
      <p:sp>
        <p:nvSpPr>
          <p:cNvPr id="533" name="Google Shape;533;g13e52861217_3_5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34" name="Google Shape;534;g13e52861217_3_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 name="Shape 543"/>
        <p:cNvGrpSpPr/>
        <p:nvPr/>
      </p:nvGrpSpPr>
      <p:grpSpPr>
        <a:xfrm>
          <a:off x="0" y="0"/>
          <a:ext cx="0" cy="0"/>
          <a:chOff x="0" y="0"/>
          <a:chExt cx="0" cy="0"/>
        </a:xfrm>
      </p:grpSpPr>
      <p:sp>
        <p:nvSpPr>
          <p:cNvPr id="544" name="Google Shape;544;g13e52861217_3_6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45" name="Google Shape;545;g13e52861217_3_6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3" name="Shape 553"/>
        <p:cNvGrpSpPr/>
        <p:nvPr/>
      </p:nvGrpSpPr>
      <p:grpSpPr>
        <a:xfrm>
          <a:off x="0" y="0"/>
          <a:ext cx="0" cy="0"/>
          <a:chOff x="0" y="0"/>
          <a:chExt cx="0" cy="0"/>
        </a:xfrm>
      </p:grpSpPr>
      <p:sp>
        <p:nvSpPr>
          <p:cNvPr id="554" name="Google Shape;554;g13e52861217_3_7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55" name="Google Shape;555;g13e52861217_3_7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13e52861217_2_3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3" name="Google Shape;153;g13e52861217_2_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0" name="Shape 560"/>
        <p:cNvGrpSpPr/>
        <p:nvPr/>
      </p:nvGrpSpPr>
      <p:grpSpPr>
        <a:xfrm>
          <a:off x="0" y="0"/>
          <a:ext cx="0" cy="0"/>
          <a:chOff x="0" y="0"/>
          <a:chExt cx="0" cy="0"/>
        </a:xfrm>
      </p:grpSpPr>
      <p:sp>
        <p:nvSpPr>
          <p:cNvPr id="561" name="Google Shape;561;g13e52861217_3_30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62" name="Google Shape;562;g13e52861217_3_30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7" name="Shape 567"/>
        <p:cNvGrpSpPr/>
        <p:nvPr/>
      </p:nvGrpSpPr>
      <p:grpSpPr>
        <a:xfrm>
          <a:off x="0" y="0"/>
          <a:ext cx="0" cy="0"/>
          <a:chOff x="0" y="0"/>
          <a:chExt cx="0" cy="0"/>
        </a:xfrm>
      </p:grpSpPr>
      <p:sp>
        <p:nvSpPr>
          <p:cNvPr id="568" name="Google Shape;568;g13e4c7eefdf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69" name="Google Shape;569;g13e4c7eefdf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3" name="Shape 573"/>
        <p:cNvGrpSpPr/>
        <p:nvPr/>
      </p:nvGrpSpPr>
      <p:grpSpPr>
        <a:xfrm>
          <a:off x="0" y="0"/>
          <a:ext cx="0" cy="0"/>
          <a:chOff x="0" y="0"/>
          <a:chExt cx="0" cy="0"/>
        </a:xfrm>
      </p:grpSpPr>
      <p:sp>
        <p:nvSpPr>
          <p:cNvPr id="574" name="Google Shape;574;gfdc6804f37_1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75" name="Google Shape;575;gfdc6804f37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9" name="Shape 579"/>
        <p:cNvGrpSpPr/>
        <p:nvPr/>
      </p:nvGrpSpPr>
      <p:grpSpPr>
        <a:xfrm>
          <a:off x="0" y="0"/>
          <a:ext cx="0" cy="0"/>
          <a:chOff x="0" y="0"/>
          <a:chExt cx="0" cy="0"/>
        </a:xfrm>
      </p:grpSpPr>
      <p:sp>
        <p:nvSpPr>
          <p:cNvPr id="580" name="Google Shape;580;g13e52861217_3_29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81" name="Google Shape;581;g13e52861217_3_29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0" name="Shape 590"/>
        <p:cNvGrpSpPr/>
        <p:nvPr/>
      </p:nvGrpSpPr>
      <p:grpSpPr>
        <a:xfrm>
          <a:off x="0" y="0"/>
          <a:ext cx="0" cy="0"/>
          <a:chOff x="0" y="0"/>
          <a:chExt cx="0" cy="0"/>
        </a:xfrm>
      </p:grpSpPr>
      <p:sp>
        <p:nvSpPr>
          <p:cNvPr id="591" name="Google Shape;591;gfdc6804f37_6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92" name="Google Shape;592;gfdc6804f37_6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1" name="Shape 601"/>
        <p:cNvGrpSpPr/>
        <p:nvPr/>
      </p:nvGrpSpPr>
      <p:grpSpPr>
        <a:xfrm>
          <a:off x="0" y="0"/>
          <a:ext cx="0" cy="0"/>
          <a:chOff x="0" y="0"/>
          <a:chExt cx="0" cy="0"/>
        </a:xfrm>
      </p:grpSpPr>
      <p:sp>
        <p:nvSpPr>
          <p:cNvPr id="602" name="Google Shape;602;g13e4c7eefdf_0_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03" name="Google Shape;603;g13e4c7eefdf_0_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13e52861217_2_5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2" name="Google Shape;162;g13e52861217_2_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8" name="Google Shape;168;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13e52861217_2_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1" name="Google Shape;191;g13e52861217_2_6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92" name="Google Shape;192;g13e52861217_2_6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07" name="Google Shape;207;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13e52861217_2_8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4" name="Google Shape;244;g13e52861217_2_8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45" name="Google Shape;245;g13e52861217_2_8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18"/>
          <p:cNvSpPr txBox="1"/>
          <p:nvPr>
            <p:ph type="ctrTitle"/>
          </p:nvPr>
        </p:nvSpPr>
        <p:spPr>
          <a:xfrm>
            <a:off x="1524000" y="1122363"/>
            <a:ext cx="9144000" cy="23877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 name="Google Shape;17;p18"/>
          <p:cNvSpPr txBox="1"/>
          <p:nvPr>
            <p:ph idx="1" type="subTitle"/>
          </p:nvPr>
        </p:nvSpPr>
        <p:spPr>
          <a:xfrm>
            <a:off x="1524000" y="3602038"/>
            <a:ext cx="9144000" cy="1655700"/>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 name="Google Shape;18;p18"/>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18"/>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18"/>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2" name="Shape 72"/>
        <p:cNvGrpSpPr/>
        <p:nvPr/>
      </p:nvGrpSpPr>
      <p:grpSpPr>
        <a:xfrm>
          <a:off x="0" y="0"/>
          <a:ext cx="0" cy="0"/>
          <a:chOff x="0" y="0"/>
          <a:chExt cx="0" cy="0"/>
        </a:xfrm>
      </p:grpSpPr>
      <p:sp>
        <p:nvSpPr>
          <p:cNvPr id="73" name="Google Shape;73;p27"/>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4" name="Google Shape;74;p27"/>
          <p:cNvSpPr txBox="1"/>
          <p:nvPr>
            <p:ph idx="1" type="body"/>
          </p:nvPr>
        </p:nvSpPr>
        <p:spPr>
          <a:xfrm rot="5400000">
            <a:off x="3920400" y="-1256575"/>
            <a:ext cx="4351200"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 name="Google Shape;75;p27"/>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27"/>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 name="Google Shape;77;p27"/>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28"/>
          <p:cNvSpPr txBox="1"/>
          <p:nvPr>
            <p:ph type="title"/>
          </p:nvPr>
        </p:nvSpPr>
        <p:spPr>
          <a:xfrm rot="5400000">
            <a:off x="7133400" y="1956625"/>
            <a:ext cx="5811900"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0" name="Google Shape;80;p28"/>
          <p:cNvSpPr txBox="1"/>
          <p:nvPr>
            <p:ph idx="1" type="body"/>
          </p:nvPr>
        </p:nvSpPr>
        <p:spPr>
          <a:xfrm rot="5400000">
            <a:off x="1799400" y="-596075"/>
            <a:ext cx="5811900"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 name="Google Shape;81;p28"/>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2" name="Google Shape;82;p28"/>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3" name="Google Shape;83;p28"/>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19"/>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 name="Google Shape;23;p19"/>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 name="Google Shape;24;p19"/>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19"/>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19"/>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20"/>
          <p:cNvSpPr txBox="1"/>
          <p:nvPr>
            <p:ph type="title"/>
          </p:nvPr>
        </p:nvSpPr>
        <p:spPr>
          <a:xfrm>
            <a:off x="831850" y="1709738"/>
            <a:ext cx="10515600" cy="28527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 name="Google Shape;29;p20"/>
          <p:cNvSpPr txBox="1"/>
          <p:nvPr>
            <p:ph idx="1" type="body"/>
          </p:nvPr>
        </p:nvSpPr>
        <p:spPr>
          <a:xfrm>
            <a:off x="831850" y="4589463"/>
            <a:ext cx="10515600" cy="150030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0" name="Google Shape;30;p20"/>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p20"/>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 name="Google Shape;32;p20"/>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21"/>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21"/>
          <p:cNvSpPr txBox="1"/>
          <p:nvPr>
            <p:ph idx="1" type="body"/>
          </p:nvPr>
        </p:nvSpPr>
        <p:spPr>
          <a:xfrm>
            <a:off x="838200" y="1825625"/>
            <a:ext cx="5181600" cy="43512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 name="Google Shape;36;p21"/>
          <p:cNvSpPr txBox="1"/>
          <p:nvPr>
            <p:ph idx="2" type="body"/>
          </p:nvPr>
        </p:nvSpPr>
        <p:spPr>
          <a:xfrm>
            <a:off x="6172200" y="1825625"/>
            <a:ext cx="5181600" cy="43512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 name="Google Shape;37;p21"/>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21"/>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 name="Google Shape;39;p21"/>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22"/>
          <p:cNvSpPr txBox="1"/>
          <p:nvPr>
            <p:ph type="title"/>
          </p:nvPr>
        </p:nvSpPr>
        <p:spPr>
          <a:xfrm>
            <a:off x="839788" y="365125"/>
            <a:ext cx="10515600" cy="13257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22"/>
          <p:cNvSpPr txBox="1"/>
          <p:nvPr>
            <p:ph idx="1" type="body"/>
          </p:nvPr>
        </p:nvSpPr>
        <p:spPr>
          <a:xfrm>
            <a:off x="839788" y="1681163"/>
            <a:ext cx="5157900" cy="823800"/>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 name="Google Shape;43;p22"/>
          <p:cNvSpPr txBox="1"/>
          <p:nvPr>
            <p:ph idx="2" type="body"/>
          </p:nvPr>
        </p:nvSpPr>
        <p:spPr>
          <a:xfrm>
            <a:off x="839788" y="2505075"/>
            <a:ext cx="5157900" cy="3684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 name="Google Shape;44;p22"/>
          <p:cNvSpPr txBox="1"/>
          <p:nvPr>
            <p:ph idx="3" type="body"/>
          </p:nvPr>
        </p:nvSpPr>
        <p:spPr>
          <a:xfrm>
            <a:off x="6172200" y="1681163"/>
            <a:ext cx="5183100" cy="823800"/>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 name="Google Shape;45;p22"/>
          <p:cNvSpPr txBox="1"/>
          <p:nvPr>
            <p:ph idx="4" type="body"/>
          </p:nvPr>
        </p:nvSpPr>
        <p:spPr>
          <a:xfrm>
            <a:off x="6172200" y="2505075"/>
            <a:ext cx="5183100" cy="3684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 name="Google Shape;46;p22"/>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p22"/>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22"/>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23"/>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 name="Google Shape;51;p23"/>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23"/>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23"/>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4" name="Shape 54"/>
        <p:cNvGrpSpPr/>
        <p:nvPr/>
      </p:nvGrpSpPr>
      <p:grpSpPr>
        <a:xfrm>
          <a:off x="0" y="0"/>
          <a:ext cx="0" cy="0"/>
          <a:chOff x="0" y="0"/>
          <a:chExt cx="0" cy="0"/>
        </a:xfrm>
      </p:grpSpPr>
      <p:sp>
        <p:nvSpPr>
          <p:cNvPr id="55" name="Google Shape;55;p24"/>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24"/>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 name="Google Shape;57;p24"/>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 name="Shape 58"/>
        <p:cNvGrpSpPr/>
        <p:nvPr/>
      </p:nvGrpSpPr>
      <p:grpSpPr>
        <a:xfrm>
          <a:off x="0" y="0"/>
          <a:ext cx="0" cy="0"/>
          <a:chOff x="0" y="0"/>
          <a:chExt cx="0" cy="0"/>
        </a:xfrm>
      </p:grpSpPr>
      <p:sp>
        <p:nvSpPr>
          <p:cNvPr id="59" name="Google Shape;59;p25"/>
          <p:cNvSpPr txBox="1"/>
          <p:nvPr>
            <p:ph type="title"/>
          </p:nvPr>
        </p:nvSpPr>
        <p:spPr>
          <a:xfrm>
            <a:off x="839788" y="457200"/>
            <a:ext cx="3932100"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25"/>
          <p:cNvSpPr txBox="1"/>
          <p:nvPr>
            <p:ph idx="1" type="body"/>
          </p:nvPr>
        </p:nvSpPr>
        <p:spPr>
          <a:xfrm>
            <a:off x="5183188" y="987425"/>
            <a:ext cx="6172200" cy="4873500"/>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1" name="Google Shape;61;p25"/>
          <p:cNvSpPr txBox="1"/>
          <p:nvPr>
            <p:ph idx="2" type="body"/>
          </p:nvPr>
        </p:nvSpPr>
        <p:spPr>
          <a:xfrm>
            <a:off x="839788" y="2057400"/>
            <a:ext cx="3932100" cy="381150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2" name="Google Shape;62;p25"/>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25"/>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 name="Google Shape;64;p25"/>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 name="Shape 65"/>
        <p:cNvGrpSpPr/>
        <p:nvPr/>
      </p:nvGrpSpPr>
      <p:grpSpPr>
        <a:xfrm>
          <a:off x="0" y="0"/>
          <a:ext cx="0" cy="0"/>
          <a:chOff x="0" y="0"/>
          <a:chExt cx="0" cy="0"/>
        </a:xfrm>
      </p:grpSpPr>
      <p:sp>
        <p:nvSpPr>
          <p:cNvPr id="66" name="Google Shape;66;p26"/>
          <p:cNvSpPr txBox="1"/>
          <p:nvPr>
            <p:ph type="title"/>
          </p:nvPr>
        </p:nvSpPr>
        <p:spPr>
          <a:xfrm>
            <a:off x="839788" y="457200"/>
            <a:ext cx="3932100"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26"/>
          <p:cNvSpPr/>
          <p:nvPr>
            <p:ph idx="2" type="pic"/>
          </p:nvPr>
        </p:nvSpPr>
        <p:spPr>
          <a:xfrm>
            <a:off x="5183188" y="987425"/>
            <a:ext cx="6172200" cy="4873500"/>
          </a:xfrm>
          <a:prstGeom prst="rect">
            <a:avLst/>
          </a:prstGeom>
          <a:noFill/>
          <a:ln>
            <a:noFill/>
          </a:ln>
        </p:spPr>
      </p:sp>
      <p:sp>
        <p:nvSpPr>
          <p:cNvPr id="68" name="Google Shape;68;p26"/>
          <p:cNvSpPr txBox="1"/>
          <p:nvPr>
            <p:ph idx="1" type="body"/>
          </p:nvPr>
        </p:nvSpPr>
        <p:spPr>
          <a:xfrm>
            <a:off x="839788" y="2057400"/>
            <a:ext cx="3932100" cy="381150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 name="Google Shape;69;p26"/>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26"/>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1" name="Google Shape;71;p26"/>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2CC">
            <a:alpha val="19607"/>
          </a:srgbClr>
        </a:solidFill>
      </p:bgPr>
    </p:bg>
    <p:spTree>
      <p:nvGrpSpPr>
        <p:cNvPr id="9" name="Shape 9"/>
        <p:cNvGrpSpPr/>
        <p:nvPr/>
      </p:nvGrpSpPr>
      <p:grpSpPr>
        <a:xfrm>
          <a:off x="0" y="0"/>
          <a:ext cx="0" cy="0"/>
          <a:chOff x="0" y="0"/>
          <a:chExt cx="0" cy="0"/>
        </a:xfrm>
      </p:grpSpPr>
      <p:sp>
        <p:nvSpPr>
          <p:cNvPr id="10" name="Google Shape;10;p17"/>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17"/>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17"/>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3" name="Google Shape;13;p17"/>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4" name="Google Shape;14;p17"/>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20.png"/><Relationship Id="rId4" Type="http://schemas.openxmlformats.org/officeDocument/2006/relationships/image" Target="../media/image19.png"/><Relationship Id="rId5" Type="http://schemas.openxmlformats.org/officeDocument/2006/relationships/image" Target="../media/image2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2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3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3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3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3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png"/><Relationship Id="rId4" Type="http://schemas.openxmlformats.org/officeDocument/2006/relationships/image" Target="../media/image1.png"/><Relationship Id="rId9" Type="http://schemas.openxmlformats.org/officeDocument/2006/relationships/image" Target="../media/image5.png"/><Relationship Id="rId5" Type="http://schemas.openxmlformats.org/officeDocument/2006/relationships/image" Target="../media/image7.png"/><Relationship Id="rId6" Type="http://schemas.openxmlformats.org/officeDocument/2006/relationships/image" Target="../media/image8.png"/><Relationship Id="rId7" Type="http://schemas.openxmlformats.org/officeDocument/2006/relationships/image" Target="../media/image11.png"/><Relationship Id="rId8" Type="http://schemas.openxmlformats.org/officeDocument/2006/relationships/image" Target="../media/image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6.png"/><Relationship Id="rId4" Type="http://schemas.openxmlformats.org/officeDocument/2006/relationships/image" Target="../media/image4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6.png"/><Relationship Id="rId4" Type="http://schemas.openxmlformats.org/officeDocument/2006/relationships/image" Target="../media/image2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6.png"/><Relationship Id="rId4" Type="http://schemas.openxmlformats.org/officeDocument/2006/relationships/image" Target="../media/image3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3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3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3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3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4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41.png"/><Relationship Id="rId4" Type="http://schemas.openxmlformats.org/officeDocument/2006/relationships/image" Target="../media/image3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4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44.png"/><Relationship Id="rId4" Type="http://schemas.openxmlformats.org/officeDocument/2006/relationships/image" Target="../media/image43.png"/><Relationship Id="rId5" Type="http://schemas.openxmlformats.org/officeDocument/2006/relationships/image" Target="../media/image47.png"/><Relationship Id="rId6" Type="http://schemas.openxmlformats.org/officeDocument/2006/relationships/image" Target="../media/image5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46.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5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48.png"/><Relationship Id="rId4" Type="http://schemas.openxmlformats.org/officeDocument/2006/relationships/image" Target="../media/image49.png"/><Relationship Id="rId5" Type="http://schemas.openxmlformats.org/officeDocument/2006/relationships/image" Target="../media/image53.png"/><Relationship Id="rId6" Type="http://schemas.openxmlformats.org/officeDocument/2006/relationships/image" Target="../media/image54.png"/><Relationship Id="rId7" Type="http://schemas.openxmlformats.org/officeDocument/2006/relationships/image" Target="../media/image5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59.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5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8.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6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58.png"/><Relationship Id="rId4" Type="http://schemas.openxmlformats.org/officeDocument/2006/relationships/image" Target="../media/image6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6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5.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16.png"/><Relationship Id="rId7"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4.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2.png"/><Relationship Id="rId4" Type="http://schemas.openxmlformats.org/officeDocument/2006/relationships/image" Target="../media/image24.png"/><Relationship Id="rId5" Type="http://schemas.openxmlformats.org/officeDocument/2006/relationships/image" Target="../media/image17.png"/><Relationship Id="rId6"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1"/>
          <p:cNvSpPr txBox="1"/>
          <p:nvPr>
            <p:ph type="ctrTitle"/>
          </p:nvPr>
        </p:nvSpPr>
        <p:spPr>
          <a:xfrm>
            <a:off x="1524000" y="1122363"/>
            <a:ext cx="9144000" cy="17781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dk1"/>
              </a:buClr>
              <a:buSzPts val="4400"/>
              <a:buFont typeface="Arial"/>
              <a:buNone/>
            </a:pPr>
            <a:r>
              <a:rPr b="1" lang="en-US" sz="4400">
                <a:latin typeface="Arial"/>
                <a:ea typeface="Arial"/>
                <a:cs typeface="Arial"/>
                <a:sym typeface="Arial"/>
              </a:rPr>
              <a:t>METROBIKE AUSTIN TRIPS</a:t>
            </a:r>
            <a:endParaRPr b="1"/>
          </a:p>
        </p:txBody>
      </p:sp>
      <p:sp>
        <p:nvSpPr>
          <p:cNvPr id="90" name="Google Shape;90;p1"/>
          <p:cNvSpPr txBox="1"/>
          <p:nvPr>
            <p:ph idx="1" type="subTitle"/>
          </p:nvPr>
        </p:nvSpPr>
        <p:spPr>
          <a:xfrm>
            <a:off x="1524000" y="3314701"/>
            <a:ext cx="9144000" cy="593700"/>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chemeClr val="dk1"/>
              </a:buClr>
              <a:buSzPts val="2400"/>
              <a:buNone/>
            </a:pPr>
            <a:r>
              <a:rPr lang="en-US">
                <a:latin typeface="Arial"/>
                <a:ea typeface="Arial"/>
                <a:cs typeface="Arial"/>
                <a:sym typeface="Arial"/>
              </a:rPr>
              <a:t>STA380 Introduction to Machine Learning – Project</a:t>
            </a:r>
            <a:endParaRPr/>
          </a:p>
        </p:txBody>
      </p:sp>
      <p:cxnSp>
        <p:nvCxnSpPr>
          <p:cNvPr id="91" name="Google Shape;91;p1"/>
          <p:cNvCxnSpPr/>
          <p:nvPr/>
        </p:nvCxnSpPr>
        <p:spPr>
          <a:xfrm>
            <a:off x="688126" y="3071812"/>
            <a:ext cx="11025963" cy="0"/>
          </a:xfrm>
          <a:prstGeom prst="straightConnector1">
            <a:avLst/>
          </a:prstGeom>
          <a:noFill/>
          <a:ln cap="flat" cmpd="sng" w="9525">
            <a:solidFill>
              <a:schemeClr val="accent2"/>
            </a:solidFill>
            <a:prstDash val="solid"/>
            <a:miter lim="800000"/>
            <a:headEnd len="sm" w="sm" type="none"/>
            <a:tailEnd len="sm" w="sm" type="none"/>
          </a:ln>
        </p:spPr>
      </p:cxnSp>
      <p:graphicFrame>
        <p:nvGraphicFramePr>
          <p:cNvPr id="92" name="Google Shape;92;p1"/>
          <p:cNvGraphicFramePr/>
          <p:nvPr/>
        </p:nvGraphicFramePr>
        <p:xfrm>
          <a:off x="6025750" y="4409800"/>
          <a:ext cx="3000000" cy="3000000"/>
        </p:xfrm>
        <a:graphic>
          <a:graphicData uri="http://schemas.openxmlformats.org/drawingml/2006/table">
            <a:tbl>
              <a:tblPr>
                <a:noFill/>
                <a:tableStyleId>{7323BF2F-8E3F-4F0E-808E-203C4B563235}</a:tableStyleId>
              </a:tblPr>
              <a:tblGrid>
                <a:gridCol w="4093175"/>
                <a:gridCol w="1595175"/>
              </a:tblGrid>
              <a:tr h="402300">
                <a:tc>
                  <a:txBody>
                    <a:bodyPr/>
                    <a:lstStyle/>
                    <a:p>
                      <a:pPr indent="0" lvl="0" marL="0" marR="0" rtl="0" algn="l">
                        <a:lnSpc>
                          <a:spcPct val="90000"/>
                        </a:lnSpc>
                        <a:spcBef>
                          <a:spcPts val="0"/>
                        </a:spcBef>
                        <a:spcAft>
                          <a:spcPts val="0"/>
                        </a:spcAft>
                        <a:buClr>
                          <a:srgbClr val="000000"/>
                        </a:buClr>
                        <a:buSzPts val="1600"/>
                        <a:buFont typeface="Arial"/>
                        <a:buNone/>
                      </a:pPr>
                      <a:r>
                        <a:rPr lang="en-US" sz="1600" u="none" cap="none" strike="noStrike">
                          <a:solidFill>
                            <a:schemeClr val="dk1"/>
                          </a:solidFill>
                          <a:latin typeface="Calibri"/>
                          <a:ea typeface="Calibri"/>
                          <a:cs typeface="Calibri"/>
                          <a:sym typeface="Calibri"/>
                        </a:rPr>
                        <a:t>Chyavan Mysore Chandrashekar</a:t>
                      </a:r>
                      <a:endParaRPr sz="1600" u="none" cap="none" strike="noStrike">
                        <a:latin typeface="Calibri"/>
                        <a:ea typeface="Calibri"/>
                        <a:cs typeface="Calibri"/>
                        <a:sym typeface="Calibri"/>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l">
                        <a:lnSpc>
                          <a:spcPct val="90000"/>
                        </a:lnSpc>
                        <a:spcBef>
                          <a:spcPts val="0"/>
                        </a:spcBef>
                        <a:spcAft>
                          <a:spcPts val="0"/>
                        </a:spcAft>
                        <a:buClr>
                          <a:srgbClr val="000000"/>
                        </a:buClr>
                        <a:buSzPts val="1600"/>
                        <a:buFont typeface="Arial"/>
                        <a:buNone/>
                      </a:pPr>
                      <a:r>
                        <a:rPr lang="en-US" sz="1600" u="none" cap="none" strike="noStrike">
                          <a:solidFill>
                            <a:schemeClr val="dk1"/>
                          </a:solidFill>
                          <a:latin typeface="Calibri"/>
                          <a:ea typeface="Calibri"/>
                          <a:cs typeface="Calibri"/>
                          <a:sym typeface="Calibri"/>
                        </a:rPr>
                        <a:t>CM65624</a:t>
                      </a:r>
                      <a:endParaRPr sz="1600" u="none" cap="none" strike="noStrike">
                        <a:latin typeface="Calibri"/>
                        <a:ea typeface="Calibri"/>
                        <a:cs typeface="Calibri"/>
                        <a:sym typeface="Calibri"/>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402300">
                <a:tc>
                  <a:txBody>
                    <a:bodyPr/>
                    <a:lstStyle/>
                    <a:p>
                      <a:pPr indent="0" lvl="0" marL="0" marR="0" rtl="0" algn="l">
                        <a:lnSpc>
                          <a:spcPct val="90000"/>
                        </a:lnSpc>
                        <a:spcBef>
                          <a:spcPts val="0"/>
                        </a:spcBef>
                        <a:spcAft>
                          <a:spcPts val="0"/>
                        </a:spcAft>
                        <a:buClr>
                          <a:schemeClr val="dk1"/>
                        </a:buClr>
                        <a:buSzPts val="1100"/>
                        <a:buFont typeface="Arial"/>
                        <a:buNone/>
                      </a:pPr>
                      <a:r>
                        <a:rPr lang="en-US" sz="1600" u="none" cap="none" strike="noStrike">
                          <a:solidFill>
                            <a:schemeClr val="dk1"/>
                          </a:solidFill>
                          <a:latin typeface="Calibri"/>
                          <a:ea typeface="Calibri"/>
                          <a:cs typeface="Calibri"/>
                          <a:sym typeface="Calibri"/>
                        </a:rPr>
                        <a:t>Pratik Gawli</a:t>
                      </a:r>
                      <a:endParaRPr sz="1600" u="none" cap="none" strike="noStrike">
                        <a:latin typeface="Calibri"/>
                        <a:ea typeface="Calibri"/>
                        <a:cs typeface="Calibri"/>
                        <a:sym typeface="Calibri"/>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600"/>
                        <a:buFont typeface="Arial"/>
                        <a:buNone/>
                      </a:pPr>
                      <a:r>
                        <a:rPr lang="en-US" sz="1600" u="none" cap="none" strike="noStrike">
                          <a:latin typeface="Calibri"/>
                          <a:ea typeface="Calibri"/>
                          <a:cs typeface="Calibri"/>
                          <a:sym typeface="Calibri"/>
                        </a:rPr>
                        <a:t>PBG397</a:t>
                      </a:r>
                      <a:endParaRPr sz="1600" u="none" cap="none" strike="noStrike">
                        <a:latin typeface="Calibri"/>
                        <a:ea typeface="Calibri"/>
                        <a:cs typeface="Calibri"/>
                        <a:sym typeface="Calibri"/>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402300">
                <a:tc>
                  <a:txBody>
                    <a:bodyPr/>
                    <a:lstStyle/>
                    <a:p>
                      <a:pPr indent="0" lvl="0" marL="0" marR="0" rtl="0" algn="l">
                        <a:lnSpc>
                          <a:spcPct val="90000"/>
                        </a:lnSpc>
                        <a:spcBef>
                          <a:spcPts val="0"/>
                        </a:spcBef>
                        <a:spcAft>
                          <a:spcPts val="0"/>
                        </a:spcAft>
                        <a:buClr>
                          <a:schemeClr val="dk1"/>
                        </a:buClr>
                        <a:buSzPts val="1100"/>
                        <a:buFont typeface="Arial"/>
                        <a:buNone/>
                      </a:pPr>
                      <a:r>
                        <a:rPr lang="en-US" sz="1600" u="none" cap="none" strike="noStrike">
                          <a:solidFill>
                            <a:schemeClr val="dk1"/>
                          </a:solidFill>
                          <a:latin typeface="Calibri"/>
                          <a:ea typeface="Calibri"/>
                          <a:cs typeface="Calibri"/>
                          <a:sym typeface="Calibri"/>
                        </a:rPr>
                        <a:t>Rukh Agha</a:t>
                      </a:r>
                      <a:endParaRPr sz="1600" u="none" cap="none" strike="noStrike">
                        <a:latin typeface="Calibri"/>
                        <a:ea typeface="Calibri"/>
                        <a:cs typeface="Calibri"/>
                        <a:sym typeface="Calibri"/>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600"/>
                        <a:buFont typeface="Arial"/>
                        <a:buNone/>
                      </a:pPr>
                      <a:r>
                        <a:rPr lang="en-US" sz="1600" u="none" cap="none" strike="noStrike">
                          <a:latin typeface="Calibri"/>
                          <a:ea typeface="Calibri"/>
                          <a:cs typeface="Calibri"/>
                          <a:sym typeface="Calibri"/>
                        </a:rPr>
                        <a:t>MSA3453</a:t>
                      </a:r>
                      <a:endParaRPr sz="1600" u="none" cap="none" strike="noStrike">
                        <a:latin typeface="Calibri"/>
                        <a:ea typeface="Calibri"/>
                        <a:cs typeface="Calibri"/>
                        <a:sym typeface="Calibri"/>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402300">
                <a:tc>
                  <a:txBody>
                    <a:bodyPr/>
                    <a:lstStyle/>
                    <a:p>
                      <a:pPr indent="0" lvl="0" marL="0" marR="0" rtl="0" algn="l">
                        <a:lnSpc>
                          <a:spcPct val="90000"/>
                        </a:lnSpc>
                        <a:spcBef>
                          <a:spcPts val="0"/>
                        </a:spcBef>
                        <a:spcAft>
                          <a:spcPts val="0"/>
                        </a:spcAft>
                        <a:buClr>
                          <a:schemeClr val="dk1"/>
                        </a:buClr>
                        <a:buSzPts val="1100"/>
                        <a:buFont typeface="Arial"/>
                        <a:buNone/>
                      </a:pPr>
                      <a:r>
                        <a:rPr lang="en-US" sz="1600" u="none" cap="none" strike="noStrike">
                          <a:solidFill>
                            <a:schemeClr val="dk1"/>
                          </a:solidFill>
                          <a:latin typeface="Calibri"/>
                          <a:ea typeface="Calibri"/>
                          <a:cs typeface="Calibri"/>
                          <a:sym typeface="Calibri"/>
                        </a:rPr>
                        <a:t>Spoorthi Anupuru</a:t>
                      </a:r>
                      <a:endParaRPr sz="1600" u="none" cap="none" strike="noStrike">
                        <a:latin typeface="Calibri"/>
                        <a:ea typeface="Calibri"/>
                        <a:cs typeface="Calibri"/>
                        <a:sym typeface="Calibri"/>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600"/>
                        <a:buFont typeface="Arial"/>
                        <a:buNone/>
                      </a:pPr>
                      <a:r>
                        <a:rPr lang="en-US" sz="1600" u="none" cap="none" strike="noStrike">
                          <a:latin typeface="Calibri"/>
                          <a:ea typeface="Calibri"/>
                          <a:cs typeface="Calibri"/>
                          <a:sym typeface="Calibri"/>
                        </a:rPr>
                        <a:t>SA56643</a:t>
                      </a:r>
                      <a:endParaRPr sz="1600" u="none" cap="none" strike="noStrike">
                        <a:latin typeface="Calibri"/>
                        <a:ea typeface="Calibri"/>
                        <a:cs typeface="Calibri"/>
                        <a:sym typeface="Calibri"/>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402300">
                <a:tc>
                  <a:txBody>
                    <a:bodyPr/>
                    <a:lstStyle/>
                    <a:p>
                      <a:pPr indent="0" lvl="0" marL="0" marR="0" rtl="0" algn="l">
                        <a:lnSpc>
                          <a:spcPct val="90000"/>
                        </a:lnSpc>
                        <a:spcBef>
                          <a:spcPts val="0"/>
                        </a:spcBef>
                        <a:spcAft>
                          <a:spcPts val="0"/>
                        </a:spcAft>
                        <a:buClr>
                          <a:schemeClr val="dk1"/>
                        </a:buClr>
                        <a:buSzPts val="1100"/>
                        <a:buFont typeface="Arial"/>
                        <a:buNone/>
                      </a:pPr>
                      <a:r>
                        <a:rPr lang="en-US" sz="1600" u="none" cap="none" strike="noStrike">
                          <a:solidFill>
                            <a:schemeClr val="dk1"/>
                          </a:solidFill>
                          <a:latin typeface="Calibri"/>
                          <a:ea typeface="Calibri"/>
                          <a:cs typeface="Calibri"/>
                          <a:sym typeface="Calibri"/>
                        </a:rPr>
                        <a:t>Tanushree Devi Balaji</a:t>
                      </a:r>
                      <a:endParaRPr sz="1600" u="none" cap="none" strike="noStrike">
                        <a:latin typeface="Calibri"/>
                        <a:ea typeface="Calibri"/>
                        <a:cs typeface="Calibri"/>
                        <a:sym typeface="Calibri"/>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600"/>
                        <a:buFont typeface="Arial"/>
                        <a:buNone/>
                      </a:pPr>
                      <a:r>
                        <a:rPr lang="en-US" sz="1600" u="none" cap="none" strike="noStrike">
                          <a:latin typeface="Calibri"/>
                          <a:ea typeface="Calibri"/>
                          <a:cs typeface="Calibri"/>
                          <a:sym typeface="Calibri"/>
                        </a:rPr>
                        <a:t>TB33857</a:t>
                      </a:r>
                      <a:endParaRPr sz="1600" u="none" cap="none" strike="noStrike">
                        <a:latin typeface="Calibri"/>
                        <a:ea typeface="Calibri"/>
                        <a:cs typeface="Calibri"/>
                        <a:sym typeface="Calibri"/>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cxnSp>
        <p:nvCxnSpPr>
          <p:cNvPr id="254" name="Google Shape;254;g13e52861217_2_94"/>
          <p:cNvCxnSpPr/>
          <p:nvPr/>
        </p:nvCxnSpPr>
        <p:spPr>
          <a:xfrm>
            <a:off x="688126" y="938212"/>
            <a:ext cx="11025900" cy="0"/>
          </a:xfrm>
          <a:prstGeom prst="straightConnector1">
            <a:avLst/>
          </a:prstGeom>
          <a:noFill/>
          <a:ln cap="flat" cmpd="sng" w="9525">
            <a:solidFill>
              <a:schemeClr val="accent2"/>
            </a:solidFill>
            <a:prstDash val="solid"/>
            <a:miter lim="800000"/>
            <a:headEnd len="sm" w="sm" type="none"/>
            <a:tailEnd len="sm" w="sm" type="none"/>
          </a:ln>
        </p:spPr>
      </p:cxnSp>
      <p:sp>
        <p:nvSpPr>
          <p:cNvPr id="255" name="Google Shape;255;g13e52861217_2_94"/>
          <p:cNvSpPr txBox="1"/>
          <p:nvPr>
            <p:ph idx="4294967295" type="title"/>
          </p:nvPr>
        </p:nvSpPr>
        <p:spPr>
          <a:xfrm>
            <a:off x="609600" y="517525"/>
            <a:ext cx="10515600" cy="4749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2400"/>
              <a:buFont typeface="Calibri"/>
              <a:buNone/>
            </a:pPr>
            <a:r>
              <a:rPr b="1" lang="en-US" sz="2400"/>
              <a:t>Predictor Trends</a:t>
            </a:r>
            <a:endParaRPr/>
          </a:p>
        </p:txBody>
      </p:sp>
      <p:sp>
        <p:nvSpPr>
          <p:cNvPr id="256" name="Google Shape;256;g13e52861217_2_94"/>
          <p:cNvSpPr txBox="1"/>
          <p:nvPr/>
        </p:nvSpPr>
        <p:spPr>
          <a:xfrm>
            <a:off x="609600" y="1144775"/>
            <a:ext cx="11104500" cy="6465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The first step was to understand the relationship between trip volume and the predictors. Based on the plots below, fair to say that there are no clear-cut linear relationships</a:t>
            </a:r>
            <a:endParaRPr b="0" i="0" sz="1400" u="none" cap="none" strike="noStrike">
              <a:solidFill>
                <a:srgbClr val="000000"/>
              </a:solidFill>
              <a:latin typeface="Arial"/>
              <a:ea typeface="Arial"/>
              <a:cs typeface="Arial"/>
              <a:sym typeface="Arial"/>
            </a:endParaRPr>
          </a:p>
        </p:txBody>
      </p:sp>
      <p:grpSp>
        <p:nvGrpSpPr>
          <p:cNvPr id="257" name="Google Shape;257;g13e52861217_2_94"/>
          <p:cNvGrpSpPr/>
          <p:nvPr/>
        </p:nvGrpSpPr>
        <p:grpSpPr>
          <a:xfrm>
            <a:off x="438350" y="1930450"/>
            <a:ext cx="3550674" cy="3822236"/>
            <a:chOff x="398725" y="1930450"/>
            <a:chExt cx="3550674" cy="3822236"/>
          </a:xfrm>
        </p:grpSpPr>
        <p:sp>
          <p:nvSpPr>
            <p:cNvPr id="258" name="Google Shape;258;g13e52861217_2_94"/>
            <p:cNvSpPr txBox="1"/>
            <p:nvPr/>
          </p:nvSpPr>
          <p:spPr>
            <a:xfrm>
              <a:off x="1502662" y="1930450"/>
              <a:ext cx="13428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Calibri"/>
                  <a:ea typeface="Calibri"/>
                  <a:cs typeface="Calibri"/>
                  <a:sym typeface="Calibri"/>
                </a:rPr>
                <a:t>Latitude</a:t>
              </a:r>
              <a:endParaRPr b="1" i="0" sz="1400" u="none" cap="none" strike="noStrike">
                <a:solidFill>
                  <a:srgbClr val="000000"/>
                </a:solidFill>
                <a:latin typeface="Calibri"/>
                <a:ea typeface="Calibri"/>
                <a:cs typeface="Calibri"/>
                <a:sym typeface="Calibri"/>
              </a:endParaRPr>
            </a:p>
          </p:txBody>
        </p:sp>
        <p:pic>
          <p:nvPicPr>
            <p:cNvPr id="259" name="Google Shape;259;g13e52861217_2_94"/>
            <p:cNvPicPr preferRelativeResize="0"/>
            <p:nvPr/>
          </p:nvPicPr>
          <p:blipFill rotWithShape="1">
            <a:blip r:embed="rId3">
              <a:alphaModFix/>
            </a:blip>
            <a:srcRect b="0" l="0" r="0" t="0"/>
            <a:stretch/>
          </p:blipFill>
          <p:spPr>
            <a:xfrm>
              <a:off x="398725" y="2545369"/>
              <a:ext cx="3550674" cy="3207317"/>
            </a:xfrm>
            <a:prstGeom prst="rect">
              <a:avLst/>
            </a:prstGeom>
            <a:noFill/>
            <a:ln cap="flat" cmpd="sng" w="9525">
              <a:solidFill>
                <a:schemeClr val="accent2"/>
              </a:solidFill>
              <a:prstDash val="solid"/>
              <a:round/>
              <a:headEnd len="sm" w="sm" type="none"/>
              <a:tailEnd len="sm" w="sm" type="none"/>
            </a:ln>
          </p:spPr>
        </p:pic>
      </p:grpSp>
      <p:grpSp>
        <p:nvGrpSpPr>
          <p:cNvPr id="260" name="Google Shape;260;g13e52861217_2_94"/>
          <p:cNvGrpSpPr/>
          <p:nvPr/>
        </p:nvGrpSpPr>
        <p:grpSpPr>
          <a:xfrm>
            <a:off x="4397187" y="1930450"/>
            <a:ext cx="3550674" cy="3715205"/>
            <a:chOff x="4406375" y="1930450"/>
            <a:chExt cx="3550674" cy="3715205"/>
          </a:xfrm>
        </p:grpSpPr>
        <p:sp>
          <p:nvSpPr>
            <p:cNvPr id="261" name="Google Shape;261;g13e52861217_2_94"/>
            <p:cNvSpPr txBox="1"/>
            <p:nvPr/>
          </p:nvSpPr>
          <p:spPr>
            <a:xfrm>
              <a:off x="5559062" y="1930450"/>
              <a:ext cx="12453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Calibri"/>
                  <a:ea typeface="Calibri"/>
                  <a:cs typeface="Calibri"/>
                  <a:sym typeface="Calibri"/>
                </a:rPr>
                <a:t>Longitude</a:t>
              </a:r>
              <a:endParaRPr b="1" i="0" sz="1400" u="none" cap="none" strike="noStrike">
                <a:solidFill>
                  <a:srgbClr val="000000"/>
                </a:solidFill>
                <a:latin typeface="Calibri"/>
                <a:ea typeface="Calibri"/>
                <a:cs typeface="Calibri"/>
                <a:sym typeface="Calibri"/>
              </a:endParaRPr>
            </a:p>
          </p:txBody>
        </p:sp>
        <p:pic>
          <p:nvPicPr>
            <p:cNvPr id="262" name="Google Shape;262;g13e52861217_2_94"/>
            <p:cNvPicPr preferRelativeResize="0"/>
            <p:nvPr/>
          </p:nvPicPr>
          <p:blipFill rotWithShape="1">
            <a:blip r:embed="rId4">
              <a:alphaModFix/>
            </a:blip>
            <a:srcRect b="0" l="0" r="0" t="0"/>
            <a:stretch/>
          </p:blipFill>
          <p:spPr>
            <a:xfrm>
              <a:off x="4406375" y="2545369"/>
              <a:ext cx="3550674" cy="3100286"/>
            </a:xfrm>
            <a:prstGeom prst="rect">
              <a:avLst/>
            </a:prstGeom>
            <a:noFill/>
            <a:ln cap="flat" cmpd="sng" w="9525">
              <a:solidFill>
                <a:schemeClr val="accent2"/>
              </a:solidFill>
              <a:prstDash val="solid"/>
              <a:round/>
              <a:headEnd len="sm" w="sm" type="none"/>
              <a:tailEnd len="sm" w="sm" type="none"/>
            </a:ln>
          </p:spPr>
        </p:pic>
      </p:grpSp>
      <p:grpSp>
        <p:nvGrpSpPr>
          <p:cNvPr id="263" name="Google Shape;263;g13e52861217_2_94"/>
          <p:cNvGrpSpPr/>
          <p:nvPr/>
        </p:nvGrpSpPr>
        <p:grpSpPr>
          <a:xfrm>
            <a:off x="8356025" y="1930450"/>
            <a:ext cx="3397626" cy="3554193"/>
            <a:chOff x="8316400" y="1930450"/>
            <a:chExt cx="3397626" cy="3554193"/>
          </a:xfrm>
        </p:grpSpPr>
        <p:sp>
          <p:nvSpPr>
            <p:cNvPr id="264" name="Google Shape;264;g13e52861217_2_94"/>
            <p:cNvSpPr txBox="1"/>
            <p:nvPr/>
          </p:nvSpPr>
          <p:spPr>
            <a:xfrm>
              <a:off x="9249163" y="1930450"/>
              <a:ext cx="15321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Calibri"/>
                  <a:ea typeface="Calibri"/>
                  <a:cs typeface="Calibri"/>
                  <a:sym typeface="Calibri"/>
                </a:rPr>
                <a:t>is_Long_Trip</a:t>
              </a:r>
              <a:endParaRPr b="1" i="0" sz="1400" u="none" cap="none" strike="noStrike">
                <a:solidFill>
                  <a:srgbClr val="000000"/>
                </a:solidFill>
                <a:latin typeface="Calibri"/>
                <a:ea typeface="Calibri"/>
                <a:cs typeface="Calibri"/>
                <a:sym typeface="Calibri"/>
              </a:endParaRPr>
            </a:p>
          </p:txBody>
        </p:sp>
        <p:pic>
          <p:nvPicPr>
            <p:cNvPr id="265" name="Google Shape;265;g13e52861217_2_94"/>
            <p:cNvPicPr preferRelativeResize="0"/>
            <p:nvPr/>
          </p:nvPicPr>
          <p:blipFill rotWithShape="1">
            <a:blip r:embed="rId5">
              <a:alphaModFix/>
            </a:blip>
            <a:srcRect b="0" l="0" r="0" t="0"/>
            <a:stretch/>
          </p:blipFill>
          <p:spPr>
            <a:xfrm>
              <a:off x="8316400" y="2545369"/>
              <a:ext cx="3397626" cy="2939274"/>
            </a:xfrm>
            <a:prstGeom prst="rect">
              <a:avLst/>
            </a:prstGeom>
            <a:noFill/>
            <a:ln cap="flat" cmpd="sng" w="9525">
              <a:solidFill>
                <a:schemeClr val="accent2"/>
              </a:solidFill>
              <a:prstDash val="solid"/>
              <a:round/>
              <a:headEnd len="sm" w="sm" type="none"/>
              <a:tailEnd len="sm" w="sm" type="none"/>
            </a:ln>
          </p:spPr>
        </p:pic>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cxnSp>
        <p:nvCxnSpPr>
          <p:cNvPr id="271" name="Google Shape;271;g13e52861217_2_115"/>
          <p:cNvCxnSpPr/>
          <p:nvPr/>
        </p:nvCxnSpPr>
        <p:spPr>
          <a:xfrm>
            <a:off x="688126" y="938212"/>
            <a:ext cx="11025900" cy="0"/>
          </a:xfrm>
          <a:prstGeom prst="straightConnector1">
            <a:avLst/>
          </a:prstGeom>
          <a:noFill/>
          <a:ln cap="flat" cmpd="sng" w="9525">
            <a:solidFill>
              <a:schemeClr val="accent2"/>
            </a:solidFill>
            <a:prstDash val="solid"/>
            <a:miter lim="800000"/>
            <a:headEnd len="sm" w="sm" type="none"/>
            <a:tailEnd len="sm" w="sm" type="none"/>
          </a:ln>
        </p:spPr>
      </p:cxnSp>
      <p:sp>
        <p:nvSpPr>
          <p:cNvPr id="272" name="Google Shape;272;g13e52861217_2_115"/>
          <p:cNvSpPr txBox="1"/>
          <p:nvPr>
            <p:ph idx="4294967295" type="title"/>
          </p:nvPr>
        </p:nvSpPr>
        <p:spPr>
          <a:xfrm>
            <a:off x="609600" y="517525"/>
            <a:ext cx="10515600" cy="4749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2400"/>
              <a:buFont typeface="Calibri"/>
              <a:buNone/>
            </a:pPr>
            <a:r>
              <a:rPr b="1" lang="en-US" sz="2400"/>
              <a:t>Predictor Trends (Contd.)</a:t>
            </a:r>
            <a:endParaRPr/>
          </a:p>
        </p:txBody>
      </p:sp>
      <p:sp>
        <p:nvSpPr>
          <p:cNvPr id="273" name="Google Shape;273;g13e52861217_2_115"/>
          <p:cNvSpPr txBox="1"/>
          <p:nvPr/>
        </p:nvSpPr>
        <p:spPr>
          <a:xfrm>
            <a:off x="609600" y="1144775"/>
            <a:ext cx="11104500" cy="6465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The first step was to understand the relationship between trip volume and the predictors. Based on the plots below, fair to say that there are no clear-cut linear relationships</a:t>
            </a:r>
            <a:endParaRPr b="0" i="0" sz="1800" u="none" cap="none" strike="noStrike">
              <a:solidFill>
                <a:schemeClr val="dk1"/>
              </a:solidFill>
              <a:latin typeface="Calibri"/>
              <a:ea typeface="Calibri"/>
              <a:cs typeface="Calibri"/>
              <a:sym typeface="Calibri"/>
            </a:endParaRPr>
          </a:p>
        </p:txBody>
      </p:sp>
      <p:pic>
        <p:nvPicPr>
          <p:cNvPr id="274" name="Google Shape;274;g13e52861217_2_115"/>
          <p:cNvPicPr preferRelativeResize="0"/>
          <p:nvPr/>
        </p:nvPicPr>
        <p:blipFill rotWithShape="1">
          <a:blip r:embed="rId3">
            <a:alphaModFix/>
          </a:blip>
          <a:srcRect b="0" l="0" r="0" t="0"/>
          <a:stretch/>
        </p:blipFill>
        <p:spPr>
          <a:xfrm>
            <a:off x="500962" y="2238400"/>
            <a:ext cx="11190076" cy="36687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cxnSp>
        <p:nvCxnSpPr>
          <p:cNvPr id="280" name="Google Shape;280;g13e52861217_2_132"/>
          <p:cNvCxnSpPr/>
          <p:nvPr/>
        </p:nvCxnSpPr>
        <p:spPr>
          <a:xfrm>
            <a:off x="688126" y="938212"/>
            <a:ext cx="11025900" cy="0"/>
          </a:xfrm>
          <a:prstGeom prst="straightConnector1">
            <a:avLst/>
          </a:prstGeom>
          <a:noFill/>
          <a:ln cap="flat" cmpd="sng" w="9525">
            <a:solidFill>
              <a:schemeClr val="accent2"/>
            </a:solidFill>
            <a:prstDash val="solid"/>
            <a:miter lim="800000"/>
            <a:headEnd len="sm" w="sm" type="none"/>
            <a:tailEnd len="sm" w="sm" type="none"/>
          </a:ln>
        </p:spPr>
      </p:cxnSp>
      <p:sp>
        <p:nvSpPr>
          <p:cNvPr id="281" name="Google Shape;281;g13e52861217_2_132"/>
          <p:cNvSpPr txBox="1"/>
          <p:nvPr>
            <p:ph idx="4294967295" type="title"/>
          </p:nvPr>
        </p:nvSpPr>
        <p:spPr>
          <a:xfrm>
            <a:off x="609600" y="517525"/>
            <a:ext cx="10515600" cy="4749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1100"/>
              <a:buFont typeface="Arial"/>
              <a:buNone/>
            </a:pPr>
            <a:r>
              <a:rPr b="1" lang="en-US" sz="2400"/>
              <a:t>Multiple Linear Regression</a:t>
            </a:r>
            <a:endParaRPr b="1" sz="2400"/>
          </a:p>
        </p:txBody>
      </p:sp>
      <p:sp>
        <p:nvSpPr>
          <p:cNvPr id="282" name="Google Shape;282;g13e52861217_2_132"/>
          <p:cNvSpPr txBox="1"/>
          <p:nvPr/>
        </p:nvSpPr>
        <p:spPr>
          <a:xfrm>
            <a:off x="609600" y="1144775"/>
            <a:ext cx="11104500" cy="6465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1100"/>
              <a:buFont typeface="Arial"/>
              <a:buNone/>
            </a:pPr>
            <a:r>
              <a:rPr b="0" i="0" lang="en-US" sz="1800" u="none" cap="none" strike="noStrike">
                <a:solidFill>
                  <a:schemeClr val="dk1"/>
                </a:solidFill>
                <a:latin typeface="Calibri"/>
                <a:ea typeface="Calibri"/>
                <a:cs typeface="Calibri"/>
                <a:sym typeface="Calibri"/>
              </a:rPr>
              <a:t>Despite the lack of a visible linear relationship, multiple linear regression felt like a good starting point to get a sense of the data</a:t>
            </a:r>
            <a:endParaRPr b="0" i="0" sz="1800" u="none" cap="none" strike="noStrike">
              <a:solidFill>
                <a:schemeClr val="dk1"/>
              </a:solidFill>
              <a:latin typeface="Calibri"/>
              <a:ea typeface="Calibri"/>
              <a:cs typeface="Calibri"/>
              <a:sym typeface="Calibri"/>
            </a:endParaRPr>
          </a:p>
        </p:txBody>
      </p:sp>
      <p:sp>
        <p:nvSpPr>
          <p:cNvPr id="283" name="Google Shape;283;g13e52861217_2_132"/>
          <p:cNvSpPr txBox="1"/>
          <p:nvPr/>
        </p:nvSpPr>
        <p:spPr>
          <a:xfrm>
            <a:off x="8732325" y="3550399"/>
            <a:ext cx="2981700" cy="1395900"/>
          </a:xfrm>
          <a:prstGeom prst="rect">
            <a:avLst/>
          </a:prstGeom>
          <a:solidFill>
            <a:schemeClr val="lt1"/>
          </a:solidFill>
          <a:ln cap="flat" cmpd="sng" w="12700">
            <a:solidFill>
              <a:schemeClr val="accent2"/>
            </a:solidFill>
            <a:prstDash val="solid"/>
            <a:miter lim="800000"/>
            <a:headEnd len="sm" w="sm" type="none"/>
            <a:tailEnd len="sm" w="sm" type="none"/>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Calibri"/>
                <a:ea typeface="Calibri"/>
                <a:cs typeface="Calibri"/>
                <a:sym typeface="Calibri"/>
              </a:rPr>
              <a:t>At first look, you notice:</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chemeClr val="dk1"/>
              </a:buClr>
              <a:buSzPts val="1600"/>
              <a:buFont typeface="Calibri"/>
              <a:buAutoNum type="arabicPeriod"/>
            </a:pPr>
            <a:r>
              <a:rPr b="0" i="0" lang="en-US" sz="1600" u="none" cap="none" strike="noStrike">
                <a:solidFill>
                  <a:schemeClr val="dk1"/>
                </a:solidFill>
                <a:latin typeface="Calibri"/>
                <a:ea typeface="Calibri"/>
                <a:cs typeface="Calibri"/>
                <a:sym typeface="Calibri"/>
              </a:rPr>
              <a:t>Low R square </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chemeClr val="dk1"/>
              </a:buClr>
              <a:buSzPts val="1600"/>
              <a:buFont typeface="Calibri"/>
              <a:buAutoNum type="arabicPeriod"/>
            </a:pPr>
            <a:r>
              <a:rPr b="0" i="0" lang="en-US" sz="1600" u="none" cap="none" strike="noStrike">
                <a:solidFill>
                  <a:schemeClr val="dk1"/>
                </a:solidFill>
                <a:latin typeface="Calibri"/>
                <a:ea typeface="Calibri"/>
                <a:cs typeface="Calibri"/>
                <a:sym typeface="Calibri"/>
              </a:rPr>
              <a:t>Most of these variables are insignificant and have low t-values </a:t>
            </a:r>
            <a:endParaRPr b="0" i="0" sz="1400" u="none" cap="none" strike="noStrike">
              <a:solidFill>
                <a:srgbClr val="000000"/>
              </a:solidFill>
              <a:latin typeface="Arial"/>
              <a:ea typeface="Arial"/>
              <a:cs typeface="Arial"/>
              <a:sym typeface="Arial"/>
            </a:endParaRPr>
          </a:p>
        </p:txBody>
      </p:sp>
      <p:grpSp>
        <p:nvGrpSpPr>
          <p:cNvPr id="284" name="Google Shape;284;g13e52861217_2_132"/>
          <p:cNvGrpSpPr/>
          <p:nvPr/>
        </p:nvGrpSpPr>
        <p:grpSpPr>
          <a:xfrm>
            <a:off x="3701296" y="1791272"/>
            <a:ext cx="4789409" cy="4914154"/>
            <a:chOff x="847951" y="1784028"/>
            <a:chExt cx="4997296" cy="5073984"/>
          </a:xfrm>
        </p:grpSpPr>
        <p:pic>
          <p:nvPicPr>
            <p:cNvPr id="285" name="Google Shape;285;g13e52861217_2_132"/>
            <p:cNvPicPr preferRelativeResize="0"/>
            <p:nvPr/>
          </p:nvPicPr>
          <p:blipFill rotWithShape="1">
            <a:blip r:embed="rId3">
              <a:alphaModFix/>
            </a:blip>
            <a:srcRect b="0" l="0" r="0" t="0"/>
            <a:stretch/>
          </p:blipFill>
          <p:spPr>
            <a:xfrm>
              <a:off x="1007433" y="1784028"/>
              <a:ext cx="4837814" cy="5073984"/>
            </a:xfrm>
            <a:prstGeom prst="rect">
              <a:avLst/>
            </a:prstGeom>
            <a:noFill/>
            <a:ln>
              <a:noFill/>
            </a:ln>
          </p:spPr>
        </p:pic>
        <p:sp>
          <p:nvSpPr>
            <p:cNvPr id="286" name="Google Shape;286;g13e52861217_2_132"/>
            <p:cNvSpPr/>
            <p:nvPr/>
          </p:nvSpPr>
          <p:spPr>
            <a:xfrm>
              <a:off x="847951" y="6496500"/>
              <a:ext cx="4703400" cy="180600"/>
            </a:xfrm>
            <a:prstGeom prst="rect">
              <a:avLst/>
            </a:prstGeom>
            <a:noFill/>
            <a:ln cap="flat" cmpd="sng" w="12700">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cxnSp>
        <p:nvCxnSpPr>
          <p:cNvPr id="292" name="Google Shape;292;g13e52861217_2_147"/>
          <p:cNvCxnSpPr/>
          <p:nvPr/>
        </p:nvCxnSpPr>
        <p:spPr>
          <a:xfrm>
            <a:off x="688126" y="938212"/>
            <a:ext cx="11025900" cy="0"/>
          </a:xfrm>
          <a:prstGeom prst="straightConnector1">
            <a:avLst/>
          </a:prstGeom>
          <a:noFill/>
          <a:ln cap="flat" cmpd="sng" w="9525">
            <a:solidFill>
              <a:schemeClr val="accent2"/>
            </a:solidFill>
            <a:prstDash val="solid"/>
            <a:miter lim="800000"/>
            <a:headEnd len="sm" w="sm" type="none"/>
            <a:tailEnd len="sm" w="sm" type="none"/>
          </a:ln>
        </p:spPr>
      </p:cxnSp>
      <p:sp>
        <p:nvSpPr>
          <p:cNvPr id="293" name="Google Shape;293;g13e52861217_2_147"/>
          <p:cNvSpPr txBox="1"/>
          <p:nvPr>
            <p:ph idx="4294967295" type="title"/>
          </p:nvPr>
        </p:nvSpPr>
        <p:spPr>
          <a:xfrm>
            <a:off x="609600" y="517525"/>
            <a:ext cx="10515600" cy="4749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1100"/>
              <a:buFont typeface="Arial"/>
              <a:buNone/>
            </a:pPr>
            <a:r>
              <a:rPr b="1" lang="en-US" sz="2400"/>
              <a:t>Multiple Linear Regression (Contd.)</a:t>
            </a:r>
            <a:endParaRPr b="1" sz="2400"/>
          </a:p>
        </p:txBody>
      </p:sp>
      <p:sp>
        <p:nvSpPr>
          <p:cNvPr id="294" name="Google Shape;294;g13e52861217_2_147"/>
          <p:cNvSpPr txBox="1"/>
          <p:nvPr/>
        </p:nvSpPr>
        <p:spPr>
          <a:xfrm>
            <a:off x="609600" y="1144775"/>
            <a:ext cx="11104500" cy="3693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1100"/>
              <a:buFont typeface="Arial"/>
              <a:buNone/>
            </a:pPr>
            <a:r>
              <a:rPr b="0" i="0" lang="en-US" sz="1800" u="none" cap="none" strike="noStrike">
                <a:solidFill>
                  <a:schemeClr val="dk1"/>
                </a:solidFill>
                <a:latin typeface="Calibri"/>
                <a:ea typeface="Calibri"/>
                <a:cs typeface="Calibri"/>
                <a:sym typeface="Calibri"/>
              </a:rPr>
              <a:t>Fine tuning this model, the results are as shown below:</a:t>
            </a:r>
            <a:endParaRPr b="0" i="0" sz="1800" u="none" cap="none" strike="noStrike">
              <a:solidFill>
                <a:schemeClr val="dk1"/>
              </a:solidFill>
              <a:latin typeface="Calibri"/>
              <a:ea typeface="Calibri"/>
              <a:cs typeface="Calibri"/>
              <a:sym typeface="Calibri"/>
            </a:endParaRPr>
          </a:p>
        </p:txBody>
      </p:sp>
      <p:grpSp>
        <p:nvGrpSpPr>
          <p:cNvPr id="295" name="Google Shape;295;g13e52861217_2_147"/>
          <p:cNvGrpSpPr/>
          <p:nvPr/>
        </p:nvGrpSpPr>
        <p:grpSpPr>
          <a:xfrm>
            <a:off x="688121" y="1666415"/>
            <a:ext cx="6350000" cy="4775200"/>
            <a:chOff x="932121" y="1519865"/>
            <a:chExt cx="6350000" cy="4775200"/>
          </a:xfrm>
        </p:grpSpPr>
        <p:pic>
          <p:nvPicPr>
            <p:cNvPr id="296" name="Google Shape;296;g13e52861217_2_147"/>
            <p:cNvPicPr preferRelativeResize="0"/>
            <p:nvPr/>
          </p:nvPicPr>
          <p:blipFill rotWithShape="1">
            <a:blip r:embed="rId3">
              <a:alphaModFix/>
            </a:blip>
            <a:srcRect b="0" l="0" r="0" t="0"/>
            <a:stretch/>
          </p:blipFill>
          <p:spPr>
            <a:xfrm>
              <a:off x="932121" y="1519865"/>
              <a:ext cx="6350000" cy="4775200"/>
            </a:xfrm>
            <a:prstGeom prst="rect">
              <a:avLst/>
            </a:prstGeom>
            <a:noFill/>
            <a:ln>
              <a:noFill/>
            </a:ln>
          </p:spPr>
        </p:pic>
        <p:sp>
          <p:nvSpPr>
            <p:cNvPr id="297" name="Google Shape;297;g13e52861217_2_147"/>
            <p:cNvSpPr/>
            <p:nvPr/>
          </p:nvSpPr>
          <p:spPr>
            <a:xfrm>
              <a:off x="979818" y="5773479"/>
              <a:ext cx="5548500" cy="170100"/>
            </a:xfrm>
            <a:prstGeom prst="rect">
              <a:avLst/>
            </a:prstGeom>
            <a:noFill/>
            <a:ln cap="flat" cmpd="sng" w="12700">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sp>
        <p:nvSpPr>
          <p:cNvPr id="298" name="Google Shape;298;g13e52861217_2_147"/>
          <p:cNvSpPr txBox="1"/>
          <p:nvPr/>
        </p:nvSpPr>
        <p:spPr>
          <a:xfrm>
            <a:off x="7671647" y="2776475"/>
            <a:ext cx="4042500" cy="2062500"/>
          </a:xfrm>
          <a:prstGeom prst="rect">
            <a:avLst/>
          </a:prstGeom>
          <a:solidFill>
            <a:schemeClr val="lt1"/>
          </a:solidFill>
          <a:ln cap="flat" cmpd="sng" w="12700">
            <a:solidFill>
              <a:schemeClr val="accent2"/>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Calibri"/>
                <a:ea typeface="Calibri"/>
                <a:cs typeface="Calibri"/>
                <a:sym typeface="Calibri"/>
              </a:rPr>
              <a:t>With this model, you notice: </a:t>
            </a:r>
            <a:endParaRPr b="0" i="0" sz="1400" u="none" cap="none" strike="noStrike">
              <a:solidFill>
                <a:srgbClr val="000000"/>
              </a:solidFill>
              <a:latin typeface="Arial"/>
              <a:ea typeface="Arial"/>
              <a:cs typeface="Arial"/>
              <a:sym typeface="Arial"/>
            </a:endParaRPr>
          </a:p>
          <a:p>
            <a:pPr indent="-342900" lvl="0" marL="342900" marR="0" rtl="0" algn="just">
              <a:lnSpc>
                <a:spcPct val="100000"/>
              </a:lnSpc>
              <a:spcBef>
                <a:spcPts val="0"/>
              </a:spcBef>
              <a:spcAft>
                <a:spcPts val="0"/>
              </a:spcAft>
              <a:buClr>
                <a:schemeClr val="dk1"/>
              </a:buClr>
              <a:buSzPts val="1600"/>
              <a:buFont typeface="Calibri"/>
              <a:buAutoNum type="arabicPeriod"/>
            </a:pPr>
            <a:r>
              <a:rPr b="0" i="0" lang="en-US" sz="1600" u="none" cap="none" strike="noStrike">
                <a:solidFill>
                  <a:schemeClr val="dk1"/>
                </a:solidFill>
                <a:latin typeface="Calibri"/>
                <a:ea typeface="Calibri"/>
                <a:cs typeface="Calibri"/>
                <a:sym typeface="Calibri"/>
              </a:rPr>
              <a:t>Trade off between complexity and R Square</a:t>
            </a:r>
            <a:endParaRPr b="0" i="0" sz="1400" u="none" cap="none" strike="noStrike">
              <a:solidFill>
                <a:srgbClr val="000000"/>
              </a:solidFill>
              <a:latin typeface="Arial"/>
              <a:ea typeface="Arial"/>
              <a:cs typeface="Arial"/>
              <a:sym typeface="Arial"/>
            </a:endParaRPr>
          </a:p>
          <a:p>
            <a:pPr indent="-342900" lvl="0" marL="342900" marR="0" rtl="0" algn="just">
              <a:lnSpc>
                <a:spcPct val="100000"/>
              </a:lnSpc>
              <a:spcBef>
                <a:spcPts val="0"/>
              </a:spcBef>
              <a:spcAft>
                <a:spcPts val="0"/>
              </a:spcAft>
              <a:buClr>
                <a:schemeClr val="dk1"/>
              </a:buClr>
              <a:buSzPts val="1600"/>
              <a:buFont typeface="Calibri"/>
              <a:buAutoNum type="arabicPeriod"/>
            </a:pPr>
            <a:r>
              <a:rPr b="0" i="0" lang="en-US" sz="1600" u="none" cap="none" strike="noStrike">
                <a:solidFill>
                  <a:schemeClr val="dk1"/>
                </a:solidFill>
                <a:latin typeface="Calibri"/>
                <a:ea typeface="Calibri"/>
                <a:cs typeface="Calibri"/>
                <a:sym typeface="Calibri"/>
              </a:rPr>
              <a:t>Variables dictating trip duration and temperature are gone</a:t>
            </a:r>
            <a:endParaRPr b="0" i="0" sz="1400" u="none" cap="none" strike="noStrike">
              <a:solidFill>
                <a:srgbClr val="000000"/>
              </a:solidFill>
              <a:latin typeface="Arial"/>
              <a:ea typeface="Arial"/>
              <a:cs typeface="Arial"/>
              <a:sym typeface="Arial"/>
            </a:endParaRPr>
          </a:p>
          <a:p>
            <a:pPr indent="-241300" lvl="0" marL="342900" marR="0" rtl="0" algn="just">
              <a:lnSpc>
                <a:spcPct val="100000"/>
              </a:lnSpc>
              <a:spcBef>
                <a:spcPts val="0"/>
              </a:spcBef>
              <a:spcAft>
                <a:spcPts val="0"/>
              </a:spcAft>
              <a:buClr>
                <a:schemeClr val="dk1"/>
              </a:buClr>
              <a:buSzPts val="1600"/>
              <a:buFont typeface="Calibri"/>
              <a:buNone/>
            </a:pPr>
            <a:r>
              <a:t/>
            </a:r>
            <a:endParaRPr b="0" i="0" sz="1600" u="none" cap="none" strike="noStrike">
              <a:solidFill>
                <a:schemeClr val="dk1"/>
              </a:solidFill>
              <a:latin typeface="Calibri"/>
              <a:ea typeface="Calibri"/>
              <a:cs typeface="Calibri"/>
              <a:sym typeface="Calibri"/>
            </a:endParaRPr>
          </a:p>
          <a:p>
            <a:pPr indent="0" lvl="0" marL="0" marR="0" rtl="0" algn="just">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Calibri"/>
                <a:ea typeface="Calibri"/>
                <a:cs typeface="Calibri"/>
                <a:sym typeface="Calibri"/>
              </a:rPr>
              <a:t>Maybe, these variables are not meaningful as stand-alone predictors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cxnSp>
        <p:nvCxnSpPr>
          <p:cNvPr id="304" name="Google Shape;304;g13e52861217_2_165"/>
          <p:cNvCxnSpPr/>
          <p:nvPr/>
        </p:nvCxnSpPr>
        <p:spPr>
          <a:xfrm>
            <a:off x="688126" y="938212"/>
            <a:ext cx="11025900" cy="0"/>
          </a:xfrm>
          <a:prstGeom prst="straightConnector1">
            <a:avLst/>
          </a:prstGeom>
          <a:noFill/>
          <a:ln cap="flat" cmpd="sng" w="9525">
            <a:solidFill>
              <a:schemeClr val="accent2"/>
            </a:solidFill>
            <a:prstDash val="solid"/>
            <a:miter lim="800000"/>
            <a:headEnd len="sm" w="sm" type="none"/>
            <a:tailEnd len="sm" w="sm" type="none"/>
          </a:ln>
        </p:spPr>
      </p:cxnSp>
      <p:sp>
        <p:nvSpPr>
          <p:cNvPr id="305" name="Google Shape;305;g13e52861217_2_165"/>
          <p:cNvSpPr txBox="1"/>
          <p:nvPr>
            <p:ph idx="4294967295" type="title"/>
          </p:nvPr>
        </p:nvSpPr>
        <p:spPr>
          <a:xfrm>
            <a:off x="609600" y="517525"/>
            <a:ext cx="10515600" cy="4749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1100"/>
              <a:buFont typeface="Arial"/>
              <a:buNone/>
            </a:pPr>
            <a:r>
              <a:rPr b="1" lang="en-US" sz="2400"/>
              <a:t>Forward Regression</a:t>
            </a:r>
            <a:endParaRPr b="1" sz="2400"/>
          </a:p>
        </p:txBody>
      </p:sp>
      <p:sp>
        <p:nvSpPr>
          <p:cNvPr id="306" name="Google Shape;306;g13e52861217_2_165"/>
          <p:cNvSpPr txBox="1"/>
          <p:nvPr/>
        </p:nvSpPr>
        <p:spPr>
          <a:xfrm>
            <a:off x="609600" y="1144775"/>
            <a:ext cx="11104500" cy="923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Calibri"/>
                <a:ea typeface="Calibri"/>
                <a:cs typeface="Calibri"/>
                <a:sym typeface="Calibri"/>
              </a:rPr>
              <a:t>While individual variables may not be able to explain the variability of trip volume on their own, combinations of them might. Below are the results of the forward step regression model: </a:t>
            </a:r>
            <a:endParaRPr b="0" i="0" sz="1400" u="none" cap="none" strike="noStrike">
              <a:solidFill>
                <a:schemeClr val="dk1"/>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100"/>
              <a:buFont typeface="Arial"/>
              <a:buNone/>
            </a:pPr>
            <a:r>
              <a:t/>
            </a:r>
            <a:endParaRPr b="0" i="0" sz="1800" u="none" cap="none" strike="noStrike">
              <a:solidFill>
                <a:schemeClr val="dk1"/>
              </a:solidFill>
              <a:latin typeface="Calibri"/>
              <a:ea typeface="Calibri"/>
              <a:cs typeface="Calibri"/>
              <a:sym typeface="Calibri"/>
            </a:endParaRPr>
          </a:p>
        </p:txBody>
      </p:sp>
      <p:pic>
        <p:nvPicPr>
          <p:cNvPr id="307" name="Google Shape;307;g13e52861217_2_165"/>
          <p:cNvPicPr preferRelativeResize="0"/>
          <p:nvPr/>
        </p:nvPicPr>
        <p:blipFill rotWithShape="1">
          <a:blip r:embed="rId3">
            <a:alphaModFix/>
          </a:blip>
          <a:srcRect b="0" l="0" r="0" t="0"/>
          <a:stretch/>
        </p:blipFill>
        <p:spPr>
          <a:xfrm>
            <a:off x="1849216" y="1758075"/>
            <a:ext cx="4533810" cy="4986726"/>
          </a:xfrm>
          <a:prstGeom prst="rect">
            <a:avLst/>
          </a:prstGeom>
          <a:noFill/>
          <a:ln>
            <a:noFill/>
          </a:ln>
        </p:spPr>
      </p:pic>
      <p:sp>
        <p:nvSpPr>
          <p:cNvPr id="308" name="Google Shape;308;g13e52861217_2_165"/>
          <p:cNvSpPr/>
          <p:nvPr/>
        </p:nvSpPr>
        <p:spPr>
          <a:xfrm>
            <a:off x="1849216" y="6356858"/>
            <a:ext cx="3651900" cy="183300"/>
          </a:xfrm>
          <a:prstGeom prst="rect">
            <a:avLst/>
          </a:prstGeom>
          <a:noFill/>
          <a:ln cap="flat" cmpd="sng" w="12700">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09" name="Google Shape;309;g13e52861217_2_165"/>
          <p:cNvSpPr/>
          <p:nvPr/>
        </p:nvSpPr>
        <p:spPr>
          <a:xfrm>
            <a:off x="1821875" y="5537266"/>
            <a:ext cx="3651900" cy="183300"/>
          </a:xfrm>
          <a:prstGeom prst="rect">
            <a:avLst/>
          </a:prstGeom>
          <a:noFill/>
          <a:ln cap="flat" cmpd="sng" w="12700">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10" name="Google Shape;310;g13e52861217_2_165"/>
          <p:cNvSpPr/>
          <p:nvPr/>
        </p:nvSpPr>
        <p:spPr>
          <a:xfrm>
            <a:off x="1849216" y="3874062"/>
            <a:ext cx="3651900" cy="183300"/>
          </a:xfrm>
          <a:prstGeom prst="rect">
            <a:avLst/>
          </a:prstGeom>
          <a:noFill/>
          <a:ln cap="flat" cmpd="sng" w="12700">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cxnSp>
        <p:nvCxnSpPr>
          <p:cNvPr id="311" name="Google Shape;311;g13e52861217_2_165"/>
          <p:cNvCxnSpPr/>
          <p:nvPr/>
        </p:nvCxnSpPr>
        <p:spPr>
          <a:xfrm flipH="1" rot="10800000">
            <a:off x="5501214" y="3296464"/>
            <a:ext cx="1797900" cy="669300"/>
          </a:xfrm>
          <a:prstGeom prst="straightConnector1">
            <a:avLst/>
          </a:prstGeom>
          <a:noFill/>
          <a:ln cap="flat" cmpd="sng" w="9525">
            <a:solidFill>
              <a:schemeClr val="accent3"/>
            </a:solidFill>
            <a:prstDash val="solid"/>
            <a:miter lim="800000"/>
            <a:headEnd len="sm" w="sm" type="none"/>
            <a:tailEnd len="med" w="med" type="triangle"/>
          </a:ln>
        </p:spPr>
      </p:cxnSp>
      <p:cxnSp>
        <p:nvCxnSpPr>
          <p:cNvPr id="312" name="Google Shape;312;g13e52861217_2_165"/>
          <p:cNvCxnSpPr/>
          <p:nvPr/>
        </p:nvCxnSpPr>
        <p:spPr>
          <a:xfrm flipH="1" rot="10800000">
            <a:off x="5572990" y="3373268"/>
            <a:ext cx="1725900" cy="2255700"/>
          </a:xfrm>
          <a:prstGeom prst="straightConnector1">
            <a:avLst/>
          </a:prstGeom>
          <a:noFill/>
          <a:ln cap="flat" cmpd="sng" w="9525">
            <a:solidFill>
              <a:schemeClr val="accent3"/>
            </a:solidFill>
            <a:prstDash val="solid"/>
            <a:miter lim="800000"/>
            <a:headEnd len="sm" w="sm" type="none"/>
            <a:tailEnd len="med" w="med" type="triangle"/>
          </a:ln>
        </p:spPr>
      </p:cxnSp>
      <p:sp>
        <p:nvSpPr>
          <p:cNvPr id="313" name="Google Shape;313;g13e52861217_2_165"/>
          <p:cNvSpPr txBox="1"/>
          <p:nvPr/>
        </p:nvSpPr>
        <p:spPr>
          <a:xfrm>
            <a:off x="7290475" y="2919450"/>
            <a:ext cx="4423500" cy="738900"/>
          </a:xfrm>
          <a:prstGeom prst="rect">
            <a:avLst/>
          </a:prstGeom>
          <a:solidFill>
            <a:schemeClr val="lt1"/>
          </a:solidFill>
          <a:ln cap="flat" cmpd="sng" w="12700">
            <a:solidFill>
              <a:schemeClr val="accent2"/>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Calibri"/>
                <a:ea typeface="Calibri"/>
                <a:cs typeface="Calibri"/>
                <a:sym typeface="Calibri"/>
              </a:rPr>
              <a:t>Information about length of the trip and average temperature become more meaningful estimators of trip volume when combined with geographical information</a:t>
            </a:r>
            <a:endParaRPr b="0" i="0" sz="1400" u="none" cap="none" strike="noStrike">
              <a:solidFill>
                <a:srgbClr val="000000"/>
              </a:solidFill>
              <a:latin typeface="Arial"/>
              <a:ea typeface="Arial"/>
              <a:cs typeface="Arial"/>
              <a:sym typeface="Arial"/>
            </a:endParaRPr>
          </a:p>
        </p:txBody>
      </p:sp>
      <p:sp>
        <p:nvSpPr>
          <p:cNvPr id="314" name="Google Shape;314;g13e52861217_2_165"/>
          <p:cNvSpPr txBox="1"/>
          <p:nvPr/>
        </p:nvSpPr>
        <p:spPr>
          <a:xfrm>
            <a:off x="7499500" y="6339300"/>
            <a:ext cx="4214700" cy="307800"/>
          </a:xfrm>
          <a:prstGeom prst="rect">
            <a:avLst/>
          </a:prstGeom>
          <a:solidFill>
            <a:schemeClr val="lt1"/>
          </a:solidFill>
          <a:ln cap="flat" cmpd="sng" w="12700">
            <a:solidFill>
              <a:schemeClr val="accent2"/>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Calibri"/>
                <a:ea typeface="Calibri"/>
                <a:cs typeface="Calibri"/>
                <a:sym typeface="Calibri"/>
              </a:rPr>
              <a:t>There is also almost 100% improvement in R square</a:t>
            </a:r>
            <a:endParaRPr b="0" i="0" sz="1400" u="none" cap="none" strike="noStrike">
              <a:solidFill>
                <a:srgbClr val="000000"/>
              </a:solidFill>
              <a:latin typeface="Arial"/>
              <a:ea typeface="Arial"/>
              <a:cs typeface="Arial"/>
              <a:sym typeface="Arial"/>
            </a:endParaRPr>
          </a:p>
        </p:txBody>
      </p:sp>
      <p:cxnSp>
        <p:nvCxnSpPr>
          <p:cNvPr id="315" name="Google Shape;315;g13e52861217_2_165"/>
          <p:cNvCxnSpPr/>
          <p:nvPr/>
        </p:nvCxnSpPr>
        <p:spPr>
          <a:xfrm flipH="1" rot="10800000">
            <a:off x="5681198" y="6473419"/>
            <a:ext cx="1818300" cy="16500"/>
          </a:xfrm>
          <a:prstGeom prst="straightConnector1">
            <a:avLst/>
          </a:prstGeom>
          <a:noFill/>
          <a:ln cap="flat" cmpd="sng" w="9525">
            <a:solidFill>
              <a:schemeClr val="accent3"/>
            </a:solidFill>
            <a:prstDash val="solid"/>
            <a:miter lim="800000"/>
            <a:headEnd len="sm" w="sm" type="none"/>
            <a:tailEnd len="med" w="med" type="triangle"/>
          </a:ln>
        </p:spPr>
      </p:cxn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cxnSp>
        <p:nvCxnSpPr>
          <p:cNvPr id="321" name="Google Shape;321;g13e52861217_2_186"/>
          <p:cNvCxnSpPr/>
          <p:nvPr/>
        </p:nvCxnSpPr>
        <p:spPr>
          <a:xfrm>
            <a:off x="688126" y="938212"/>
            <a:ext cx="11025900" cy="0"/>
          </a:xfrm>
          <a:prstGeom prst="straightConnector1">
            <a:avLst/>
          </a:prstGeom>
          <a:noFill/>
          <a:ln cap="flat" cmpd="sng" w="9525">
            <a:solidFill>
              <a:schemeClr val="accent2"/>
            </a:solidFill>
            <a:prstDash val="solid"/>
            <a:miter lim="800000"/>
            <a:headEnd len="sm" w="sm" type="none"/>
            <a:tailEnd len="sm" w="sm" type="none"/>
          </a:ln>
        </p:spPr>
      </p:cxnSp>
      <p:sp>
        <p:nvSpPr>
          <p:cNvPr id="322" name="Google Shape;322;g13e52861217_2_186"/>
          <p:cNvSpPr txBox="1"/>
          <p:nvPr>
            <p:ph idx="4294967295" type="title"/>
          </p:nvPr>
        </p:nvSpPr>
        <p:spPr>
          <a:xfrm>
            <a:off x="609600" y="517525"/>
            <a:ext cx="10515600" cy="4749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1100"/>
              <a:buFont typeface="Arial"/>
              <a:buNone/>
            </a:pPr>
            <a:r>
              <a:rPr b="1" lang="en-US" sz="2400"/>
              <a:t>Forward Regression (Contd.)</a:t>
            </a:r>
            <a:endParaRPr b="1" sz="2400"/>
          </a:p>
        </p:txBody>
      </p:sp>
      <p:sp>
        <p:nvSpPr>
          <p:cNvPr id="323" name="Google Shape;323;g13e52861217_2_186"/>
          <p:cNvSpPr txBox="1"/>
          <p:nvPr/>
        </p:nvSpPr>
        <p:spPr>
          <a:xfrm>
            <a:off x="609600" y="1144775"/>
            <a:ext cx="11104500" cy="3693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1100"/>
              <a:buFont typeface="Arial"/>
              <a:buNone/>
            </a:pPr>
            <a:r>
              <a:rPr b="0" i="0" lang="en-US" sz="1800" u="none" cap="none" strike="noStrike">
                <a:solidFill>
                  <a:schemeClr val="dk1"/>
                </a:solidFill>
                <a:latin typeface="Calibri"/>
                <a:ea typeface="Calibri"/>
                <a:cs typeface="Calibri"/>
                <a:sym typeface="Calibri"/>
              </a:rPr>
              <a:t>Validating this same model using test data, the R square takes a considerable hit. </a:t>
            </a:r>
            <a:endParaRPr b="0" i="0" sz="1800" u="none" cap="none" strike="noStrike">
              <a:solidFill>
                <a:schemeClr val="dk1"/>
              </a:solidFill>
              <a:latin typeface="Calibri"/>
              <a:ea typeface="Calibri"/>
              <a:cs typeface="Calibri"/>
              <a:sym typeface="Calibri"/>
            </a:endParaRPr>
          </a:p>
        </p:txBody>
      </p:sp>
      <p:pic>
        <p:nvPicPr>
          <p:cNvPr id="324" name="Google Shape;324;g13e52861217_2_186"/>
          <p:cNvPicPr preferRelativeResize="0"/>
          <p:nvPr/>
        </p:nvPicPr>
        <p:blipFill rotWithShape="1">
          <a:blip r:embed="rId3">
            <a:alphaModFix/>
          </a:blip>
          <a:srcRect b="0" l="0" r="0" t="0"/>
          <a:stretch/>
        </p:blipFill>
        <p:spPr>
          <a:xfrm>
            <a:off x="1353945" y="1603261"/>
            <a:ext cx="4518655" cy="5131768"/>
          </a:xfrm>
          <a:prstGeom prst="rect">
            <a:avLst/>
          </a:prstGeom>
          <a:noFill/>
          <a:ln>
            <a:noFill/>
          </a:ln>
        </p:spPr>
      </p:pic>
      <p:sp>
        <p:nvSpPr>
          <p:cNvPr id="325" name="Google Shape;325;g13e52861217_2_186"/>
          <p:cNvSpPr/>
          <p:nvPr/>
        </p:nvSpPr>
        <p:spPr>
          <a:xfrm>
            <a:off x="1353945" y="6342196"/>
            <a:ext cx="3625500" cy="195000"/>
          </a:xfrm>
          <a:prstGeom prst="rect">
            <a:avLst/>
          </a:prstGeom>
          <a:noFill/>
          <a:ln cap="flat" cmpd="sng" w="12700">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cxnSp>
        <p:nvCxnSpPr>
          <p:cNvPr id="326" name="Google Shape;326;g13e52861217_2_186"/>
          <p:cNvCxnSpPr/>
          <p:nvPr/>
        </p:nvCxnSpPr>
        <p:spPr>
          <a:xfrm flipH="1" rot="10800000">
            <a:off x="4864280" y="3122002"/>
            <a:ext cx="2798100" cy="1875300"/>
          </a:xfrm>
          <a:prstGeom prst="straightConnector1">
            <a:avLst/>
          </a:prstGeom>
          <a:noFill/>
          <a:ln cap="flat" cmpd="sng" w="9525">
            <a:solidFill>
              <a:schemeClr val="accent3"/>
            </a:solidFill>
            <a:prstDash val="solid"/>
            <a:miter lim="800000"/>
            <a:headEnd len="sm" w="sm" type="none"/>
            <a:tailEnd len="med" w="med" type="triangle"/>
          </a:ln>
        </p:spPr>
      </p:cxnSp>
      <p:cxnSp>
        <p:nvCxnSpPr>
          <p:cNvPr id="327" name="Google Shape;327;g13e52861217_2_186"/>
          <p:cNvCxnSpPr/>
          <p:nvPr/>
        </p:nvCxnSpPr>
        <p:spPr>
          <a:xfrm flipH="1" rot="10800000">
            <a:off x="4777447" y="3203926"/>
            <a:ext cx="2885100" cy="2352300"/>
          </a:xfrm>
          <a:prstGeom prst="straightConnector1">
            <a:avLst/>
          </a:prstGeom>
          <a:noFill/>
          <a:ln cap="flat" cmpd="sng" w="9525">
            <a:solidFill>
              <a:schemeClr val="accent3"/>
            </a:solidFill>
            <a:prstDash val="solid"/>
            <a:miter lim="800000"/>
            <a:headEnd len="sm" w="sm" type="none"/>
            <a:tailEnd len="med" w="med" type="triangle"/>
          </a:ln>
        </p:spPr>
      </p:cxnSp>
      <p:sp>
        <p:nvSpPr>
          <p:cNvPr id="328" name="Google Shape;328;g13e52861217_2_186"/>
          <p:cNvSpPr txBox="1"/>
          <p:nvPr/>
        </p:nvSpPr>
        <p:spPr>
          <a:xfrm>
            <a:off x="7653549" y="2721125"/>
            <a:ext cx="4060500" cy="738900"/>
          </a:xfrm>
          <a:prstGeom prst="rect">
            <a:avLst/>
          </a:prstGeom>
          <a:solidFill>
            <a:schemeClr val="lt1"/>
          </a:solidFill>
          <a:ln cap="flat" cmpd="sng" w="12700">
            <a:solidFill>
              <a:schemeClr val="accent2"/>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Calibri"/>
                <a:ea typeface="Calibri"/>
                <a:cs typeface="Calibri"/>
                <a:sym typeface="Calibri"/>
              </a:rPr>
              <a:t>A lot of the previously significant variable are not significant with the test set, indicating possible overfitting on the train set</a:t>
            </a:r>
            <a:endParaRPr b="0" i="0" sz="1400" u="none" cap="none" strike="noStrike">
              <a:solidFill>
                <a:srgbClr val="000000"/>
              </a:solidFill>
              <a:latin typeface="Arial"/>
              <a:ea typeface="Arial"/>
              <a:cs typeface="Arial"/>
              <a:sym typeface="Arial"/>
            </a:endParaRPr>
          </a:p>
        </p:txBody>
      </p:sp>
      <p:sp>
        <p:nvSpPr>
          <p:cNvPr id="329" name="Google Shape;329;g13e52861217_2_186"/>
          <p:cNvSpPr txBox="1"/>
          <p:nvPr/>
        </p:nvSpPr>
        <p:spPr>
          <a:xfrm>
            <a:off x="7090475" y="6075500"/>
            <a:ext cx="4696200" cy="461700"/>
          </a:xfrm>
          <a:prstGeom prst="rect">
            <a:avLst/>
          </a:prstGeom>
          <a:solidFill>
            <a:schemeClr val="lt1"/>
          </a:solidFill>
          <a:ln cap="flat" cmpd="sng" w="12700">
            <a:solidFill>
              <a:schemeClr val="accent2"/>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1200"/>
              <a:buFont typeface="Arial"/>
              <a:buNone/>
            </a:pPr>
            <a:r>
              <a:rPr b="1" i="1" lang="en-US" sz="1200" u="none" cap="none" strike="noStrike">
                <a:solidFill>
                  <a:schemeClr val="dk1"/>
                </a:solidFill>
                <a:latin typeface="Arial"/>
                <a:ea typeface="Arial"/>
                <a:cs typeface="Arial"/>
                <a:sym typeface="Arial"/>
              </a:rPr>
              <a:t>**Note:</a:t>
            </a:r>
            <a:r>
              <a:rPr b="0" i="1" lang="en-US" sz="1200" u="none" cap="none" strike="noStrike">
                <a:solidFill>
                  <a:schemeClr val="dk1"/>
                </a:solidFill>
                <a:latin typeface="Arial"/>
                <a:ea typeface="Arial"/>
                <a:cs typeface="Arial"/>
                <a:sym typeface="Arial"/>
              </a:rPr>
              <a:t> that backward and step-wise regressions yielded similar results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pic>
        <p:nvPicPr>
          <p:cNvPr id="334" name="Google Shape;334;p13"/>
          <p:cNvPicPr preferRelativeResize="0"/>
          <p:nvPr/>
        </p:nvPicPr>
        <p:blipFill rotWithShape="1">
          <a:blip r:embed="rId3">
            <a:alphaModFix/>
          </a:blip>
          <a:srcRect b="0" l="0" r="0" t="0"/>
          <a:stretch/>
        </p:blipFill>
        <p:spPr>
          <a:xfrm>
            <a:off x="1033494" y="1314819"/>
            <a:ext cx="4206813" cy="4979656"/>
          </a:xfrm>
          <a:prstGeom prst="rect">
            <a:avLst/>
          </a:prstGeom>
          <a:noFill/>
          <a:ln>
            <a:noFill/>
          </a:ln>
        </p:spPr>
      </p:pic>
      <p:sp>
        <p:nvSpPr>
          <p:cNvPr id="335" name="Google Shape;335;p13"/>
          <p:cNvSpPr/>
          <p:nvPr/>
        </p:nvSpPr>
        <p:spPr>
          <a:xfrm>
            <a:off x="1033494" y="5915459"/>
            <a:ext cx="3625521" cy="195003"/>
          </a:xfrm>
          <a:prstGeom prst="rect">
            <a:avLst/>
          </a:prstGeom>
          <a:noFill/>
          <a:ln cap="flat" cmpd="sng" w="12700">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36" name="Google Shape;336;p13"/>
          <p:cNvSpPr txBox="1"/>
          <p:nvPr>
            <p:ph type="title"/>
          </p:nvPr>
        </p:nvSpPr>
        <p:spPr>
          <a:xfrm>
            <a:off x="838200" y="365125"/>
            <a:ext cx="10515600" cy="474847"/>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2400"/>
              <a:buFont typeface="Calibri"/>
              <a:buNone/>
            </a:pPr>
            <a:r>
              <a:rPr b="1" lang="en-US" sz="2400"/>
              <a:t>Log Regression</a:t>
            </a:r>
            <a:endParaRPr/>
          </a:p>
        </p:txBody>
      </p:sp>
      <p:sp>
        <p:nvSpPr>
          <p:cNvPr id="337" name="Google Shape;337;p13"/>
          <p:cNvSpPr txBox="1"/>
          <p:nvPr/>
        </p:nvSpPr>
        <p:spPr>
          <a:xfrm>
            <a:off x="838200" y="839972"/>
            <a:ext cx="10421679"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It’s possible that the relationship maybe more exponential than linear. Below are the results of log regression:</a:t>
            </a:r>
            <a:endParaRPr b="0" i="0" sz="1400" u="none" cap="none" strike="noStrike">
              <a:solidFill>
                <a:srgbClr val="000000"/>
              </a:solidFill>
              <a:latin typeface="Arial"/>
              <a:ea typeface="Arial"/>
              <a:cs typeface="Arial"/>
              <a:sym typeface="Arial"/>
            </a:endParaRPr>
          </a:p>
        </p:txBody>
      </p:sp>
      <p:cxnSp>
        <p:nvCxnSpPr>
          <p:cNvPr id="338" name="Google Shape;338;p13"/>
          <p:cNvCxnSpPr/>
          <p:nvPr/>
        </p:nvCxnSpPr>
        <p:spPr>
          <a:xfrm>
            <a:off x="932121" y="733646"/>
            <a:ext cx="10421679" cy="0"/>
          </a:xfrm>
          <a:prstGeom prst="straightConnector1">
            <a:avLst/>
          </a:prstGeom>
          <a:noFill/>
          <a:ln cap="flat" cmpd="sng" w="9525">
            <a:solidFill>
              <a:schemeClr val="accent2"/>
            </a:solidFill>
            <a:prstDash val="solid"/>
            <a:miter lim="800000"/>
            <a:headEnd len="sm" w="sm" type="none"/>
            <a:tailEnd len="sm" w="sm" type="none"/>
          </a:ln>
        </p:spPr>
      </p:cxnSp>
      <p:cxnSp>
        <p:nvCxnSpPr>
          <p:cNvPr id="339" name="Google Shape;339;p13"/>
          <p:cNvCxnSpPr/>
          <p:nvPr/>
        </p:nvCxnSpPr>
        <p:spPr>
          <a:xfrm flipH="1" rot="10800000">
            <a:off x="4700476" y="2689485"/>
            <a:ext cx="2110227" cy="3338018"/>
          </a:xfrm>
          <a:prstGeom prst="straightConnector1">
            <a:avLst/>
          </a:prstGeom>
          <a:noFill/>
          <a:ln cap="flat" cmpd="sng" w="9525">
            <a:solidFill>
              <a:schemeClr val="accent3"/>
            </a:solidFill>
            <a:prstDash val="solid"/>
            <a:miter lim="800000"/>
            <a:headEnd len="sm" w="sm" type="none"/>
            <a:tailEnd len="med" w="med" type="triangle"/>
          </a:ln>
        </p:spPr>
      </p:cxnSp>
      <p:sp>
        <p:nvSpPr>
          <p:cNvPr id="340" name="Google Shape;340;p13"/>
          <p:cNvSpPr txBox="1"/>
          <p:nvPr/>
        </p:nvSpPr>
        <p:spPr>
          <a:xfrm>
            <a:off x="6951695" y="2427875"/>
            <a:ext cx="3184450" cy="738664"/>
          </a:xfrm>
          <a:prstGeom prst="rect">
            <a:avLst/>
          </a:prstGeom>
          <a:solidFill>
            <a:schemeClr val="lt1"/>
          </a:solidFill>
          <a:ln cap="flat" cmpd="sng" w="12700">
            <a:solidFill>
              <a:schemeClr val="accent2"/>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Calibri"/>
                <a:ea typeface="Calibri"/>
                <a:cs typeface="Calibri"/>
                <a:sym typeface="Calibri"/>
              </a:rPr>
              <a:t>R square takes a hit when estimating log of trip volume, without much change in the predictors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14"/>
          <p:cNvSpPr txBox="1"/>
          <p:nvPr>
            <p:ph type="title"/>
          </p:nvPr>
        </p:nvSpPr>
        <p:spPr>
          <a:xfrm>
            <a:off x="808963" y="365075"/>
            <a:ext cx="10515600" cy="4749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2400"/>
              <a:buFont typeface="Calibri"/>
              <a:buNone/>
            </a:pPr>
            <a:r>
              <a:rPr b="1" lang="en-US" sz="2400"/>
              <a:t>What’s Next?</a:t>
            </a:r>
            <a:endParaRPr/>
          </a:p>
        </p:txBody>
      </p:sp>
      <p:sp>
        <p:nvSpPr>
          <p:cNvPr id="346" name="Google Shape;346;p14"/>
          <p:cNvSpPr txBox="1"/>
          <p:nvPr/>
        </p:nvSpPr>
        <p:spPr>
          <a:xfrm>
            <a:off x="838200" y="839972"/>
            <a:ext cx="10421679" cy="224676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chemeClr val="dk1"/>
                </a:solidFill>
                <a:latin typeface="Calibri"/>
                <a:ea typeface="Calibri"/>
                <a:cs typeface="Calibri"/>
                <a:sym typeface="Calibri"/>
              </a:rPr>
              <a:t>While linear models maybe easy to interpret, they don’t explain the variability in this dataset quite that well.</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000"/>
              <a:buFont typeface="Arial"/>
              <a:buNone/>
            </a:pPr>
            <a:r>
              <a:rPr b="0" i="0" lang="en-US" sz="2000" u="sng" cap="none" strike="noStrike">
                <a:solidFill>
                  <a:schemeClr val="dk1"/>
                </a:solidFill>
                <a:latin typeface="Calibri"/>
                <a:ea typeface="Calibri"/>
                <a:cs typeface="Calibri"/>
                <a:sym typeface="Calibri"/>
              </a:rPr>
              <a:t>Next steps could be to:</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Calibri"/>
              <a:ea typeface="Calibri"/>
              <a:cs typeface="Calibri"/>
              <a:sym typeface="Calibri"/>
            </a:endParaRPr>
          </a:p>
          <a:p>
            <a:pPr indent="-342900" lvl="0" marL="342900" marR="0" rtl="0" algn="l">
              <a:lnSpc>
                <a:spcPct val="100000"/>
              </a:lnSpc>
              <a:spcBef>
                <a:spcPts val="0"/>
              </a:spcBef>
              <a:spcAft>
                <a:spcPts val="0"/>
              </a:spcAft>
              <a:buClr>
                <a:schemeClr val="dk1"/>
              </a:buClr>
              <a:buSzPts val="2000"/>
              <a:buFont typeface="Calibri"/>
              <a:buAutoNum type="arabicPeriod"/>
            </a:pPr>
            <a:r>
              <a:rPr b="0" i="0" lang="en-US" sz="2000" u="none" cap="none" strike="noStrike">
                <a:solidFill>
                  <a:schemeClr val="dk1"/>
                </a:solidFill>
                <a:latin typeface="Calibri"/>
                <a:ea typeface="Calibri"/>
                <a:cs typeface="Calibri"/>
                <a:sym typeface="Calibri"/>
              </a:rPr>
              <a:t>Test out other linear methods like Ridge and Lasso Regression </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chemeClr val="dk1"/>
              </a:buClr>
              <a:buSzPts val="2000"/>
              <a:buFont typeface="Calibri"/>
              <a:buAutoNum type="arabicPeriod"/>
            </a:pPr>
            <a:r>
              <a:rPr b="0" i="0" lang="en-US" sz="2000" u="none" cap="none" strike="noStrike">
                <a:solidFill>
                  <a:schemeClr val="dk1"/>
                </a:solidFill>
                <a:latin typeface="Calibri"/>
                <a:ea typeface="Calibri"/>
                <a:cs typeface="Calibri"/>
                <a:sym typeface="Calibri"/>
              </a:rPr>
              <a:t>Work out </a:t>
            </a:r>
            <a:r>
              <a:rPr b="0" i="0" lang="en-US" sz="2000" u="none" cap="none" strike="noStrike">
                <a:solidFill>
                  <a:schemeClr val="dk1"/>
                </a:solidFill>
                <a:highlight>
                  <a:srgbClr val="C0C0C0"/>
                </a:highlight>
                <a:latin typeface="Calibri"/>
                <a:ea typeface="Calibri"/>
                <a:cs typeface="Calibri"/>
                <a:sym typeface="Calibri"/>
              </a:rPr>
              <a:t>non-parametric</a:t>
            </a:r>
            <a:r>
              <a:rPr b="0" i="0" lang="en-US" sz="2000" u="none" cap="none" strike="noStrike">
                <a:solidFill>
                  <a:schemeClr val="dk1"/>
                </a:solidFill>
                <a:latin typeface="Calibri"/>
                <a:ea typeface="Calibri"/>
                <a:cs typeface="Calibri"/>
                <a:sym typeface="Calibri"/>
              </a:rPr>
              <a:t> models to modify the shape of the curve. </a:t>
            </a:r>
            <a:endParaRPr b="0" i="0" sz="1400" u="none" cap="none" strike="noStrike">
              <a:solidFill>
                <a:srgbClr val="000000"/>
              </a:solidFill>
              <a:latin typeface="Arial"/>
              <a:ea typeface="Arial"/>
              <a:cs typeface="Arial"/>
              <a:sym typeface="Arial"/>
            </a:endParaRPr>
          </a:p>
        </p:txBody>
      </p:sp>
      <p:cxnSp>
        <p:nvCxnSpPr>
          <p:cNvPr id="347" name="Google Shape;347;p14"/>
          <p:cNvCxnSpPr/>
          <p:nvPr/>
        </p:nvCxnSpPr>
        <p:spPr>
          <a:xfrm>
            <a:off x="932121" y="733646"/>
            <a:ext cx="10421679" cy="0"/>
          </a:xfrm>
          <a:prstGeom prst="straightConnector1">
            <a:avLst/>
          </a:prstGeom>
          <a:noFill/>
          <a:ln cap="flat" cmpd="sng" w="9525">
            <a:solidFill>
              <a:schemeClr val="accent2"/>
            </a:solidFill>
            <a:prstDash val="solid"/>
            <a:miter lim="800000"/>
            <a:headEnd len="sm" w="sm" type="none"/>
            <a:tailEnd len="sm" w="sm" type="none"/>
          </a:ln>
        </p:spPr>
      </p:cxnSp>
      <p:cxnSp>
        <p:nvCxnSpPr>
          <p:cNvPr id="348" name="Google Shape;348;p14"/>
          <p:cNvCxnSpPr/>
          <p:nvPr/>
        </p:nvCxnSpPr>
        <p:spPr>
          <a:xfrm>
            <a:off x="3022092" y="3086741"/>
            <a:ext cx="0" cy="1102633"/>
          </a:xfrm>
          <a:prstGeom prst="straightConnector1">
            <a:avLst/>
          </a:prstGeom>
          <a:noFill/>
          <a:ln cap="flat" cmpd="sng" w="9525">
            <a:solidFill>
              <a:schemeClr val="accent3"/>
            </a:solidFill>
            <a:prstDash val="solid"/>
            <a:miter lim="800000"/>
            <a:headEnd len="sm" w="sm" type="none"/>
            <a:tailEnd len="med" w="med" type="triangle"/>
          </a:ln>
        </p:spPr>
      </p:cxnSp>
      <p:sp>
        <p:nvSpPr>
          <p:cNvPr id="349" name="Google Shape;349;p14"/>
          <p:cNvSpPr txBox="1"/>
          <p:nvPr/>
        </p:nvSpPr>
        <p:spPr>
          <a:xfrm>
            <a:off x="1933658" y="4220905"/>
            <a:ext cx="2775000" cy="831000"/>
          </a:xfrm>
          <a:prstGeom prst="rect">
            <a:avLst/>
          </a:prstGeom>
          <a:solidFill>
            <a:schemeClr val="lt1"/>
          </a:solidFill>
          <a:ln cap="flat" cmpd="sng" w="12700">
            <a:solidFill>
              <a:schemeClr val="accent2"/>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Calibri"/>
                <a:ea typeface="Calibri"/>
                <a:cs typeface="Calibri"/>
                <a:sym typeface="Calibri"/>
              </a:rPr>
              <a:t>This is what we’ll do next and save lasso/ridge for future iterations</a:t>
            </a:r>
            <a:endParaRPr b="0" i="0" sz="1600" u="none" cap="none" strike="noStrike">
              <a:solidFill>
                <a:srgbClr val="000000"/>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cxnSp>
        <p:nvCxnSpPr>
          <p:cNvPr id="355" name="Google Shape;355;g13e52861217_2_214"/>
          <p:cNvCxnSpPr/>
          <p:nvPr/>
        </p:nvCxnSpPr>
        <p:spPr>
          <a:xfrm>
            <a:off x="688126" y="3071812"/>
            <a:ext cx="11025900" cy="0"/>
          </a:xfrm>
          <a:prstGeom prst="straightConnector1">
            <a:avLst/>
          </a:prstGeom>
          <a:noFill/>
          <a:ln cap="flat" cmpd="sng" w="9525">
            <a:solidFill>
              <a:schemeClr val="accent2"/>
            </a:solidFill>
            <a:prstDash val="solid"/>
            <a:miter lim="800000"/>
            <a:headEnd len="sm" w="sm" type="none"/>
            <a:tailEnd len="sm" w="sm" type="none"/>
          </a:ln>
        </p:spPr>
      </p:cxnSp>
      <p:sp>
        <p:nvSpPr>
          <p:cNvPr id="356" name="Google Shape;356;g13e52861217_2_214"/>
          <p:cNvSpPr txBox="1"/>
          <p:nvPr>
            <p:ph type="ctrTitle"/>
          </p:nvPr>
        </p:nvSpPr>
        <p:spPr>
          <a:xfrm>
            <a:off x="688120" y="604870"/>
            <a:ext cx="7747500" cy="23877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1100"/>
              <a:buFont typeface="Arial"/>
              <a:buNone/>
            </a:pPr>
            <a:r>
              <a:rPr lang="en-US" sz="3600">
                <a:latin typeface="Arial"/>
                <a:ea typeface="Arial"/>
                <a:cs typeface="Arial"/>
                <a:sym typeface="Arial"/>
              </a:rPr>
              <a:t>K Nearest Neighbors</a:t>
            </a:r>
            <a:endParaRPr sz="3600">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g13e3bce426c_1_11"/>
          <p:cNvSpPr txBox="1"/>
          <p:nvPr>
            <p:ph type="title"/>
          </p:nvPr>
        </p:nvSpPr>
        <p:spPr>
          <a:xfrm>
            <a:off x="838200" y="278725"/>
            <a:ext cx="10515600" cy="6375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2400"/>
              <a:buFont typeface="Calibri"/>
              <a:buNone/>
            </a:pPr>
            <a:r>
              <a:rPr b="1" lang="en-US" sz="2400"/>
              <a:t>KNN Models</a:t>
            </a:r>
            <a:endParaRPr sz="2400"/>
          </a:p>
        </p:txBody>
      </p:sp>
      <p:cxnSp>
        <p:nvCxnSpPr>
          <p:cNvPr id="362" name="Google Shape;362;g13e3bce426c_1_11"/>
          <p:cNvCxnSpPr/>
          <p:nvPr/>
        </p:nvCxnSpPr>
        <p:spPr>
          <a:xfrm>
            <a:off x="932121" y="733646"/>
            <a:ext cx="10421700" cy="0"/>
          </a:xfrm>
          <a:prstGeom prst="straightConnector1">
            <a:avLst/>
          </a:prstGeom>
          <a:noFill/>
          <a:ln cap="flat" cmpd="sng" w="9525">
            <a:solidFill>
              <a:schemeClr val="accent2"/>
            </a:solidFill>
            <a:prstDash val="solid"/>
            <a:miter lim="800000"/>
            <a:headEnd len="sm" w="sm" type="none"/>
            <a:tailEnd len="sm" w="sm" type="none"/>
          </a:ln>
        </p:spPr>
      </p:cxnSp>
      <p:sp>
        <p:nvSpPr>
          <p:cNvPr id="363" name="Google Shape;363;g13e3bce426c_1_11"/>
          <p:cNvSpPr txBox="1"/>
          <p:nvPr/>
        </p:nvSpPr>
        <p:spPr>
          <a:xfrm>
            <a:off x="838200" y="840025"/>
            <a:ext cx="9924600" cy="1939500"/>
          </a:xfrm>
          <a:prstGeom prst="rect">
            <a:avLst/>
          </a:prstGeom>
          <a:noFill/>
          <a:ln>
            <a:noFill/>
          </a:ln>
        </p:spPr>
        <p:txBody>
          <a:bodyPr anchorCtr="0" anchor="t" bIns="91425" lIns="91425" spcFirstLastPara="1" rIns="91425" wrap="square" tIns="91425">
            <a:spAutoFit/>
          </a:bodyPr>
          <a:lstStyle/>
          <a:p>
            <a:pPr indent="0" lvl="0" marL="457200" marR="0" rtl="0" algn="l">
              <a:lnSpc>
                <a:spcPct val="100000"/>
              </a:lnSpc>
              <a:spcBef>
                <a:spcPts val="0"/>
              </a:spcBef>
              <a:spcAft>
                <a:spcPts val="0"/>
              </a:spcAft>
              <a:buClr>
                <a:srgbClr val="000000"/>
              </a:buClr>
              <a:buSzPts val="2000"/>
              <a:buFont typeface="Arial"/>
              <a:buNone/>
            </a:pPr>
            <a:r>
              <a:rPr b="0" i="0" lang="en-US" sz="2000" u="none" cap="none" strike="noStrike">
                <a:solidFill>
                  <a:schemeClr val="dk1"/>
                </a:solidFill>
                <a:latin typeface="Calibri"/>
                <a:ea typeface="Calibri"/>
                <a:cs typeface="Calibri"/>
                <a:sym typeface="Calibri"/>
              </a:rPr>
              <a:t>Non parametric model to predict the output variable, requires numeric input variables</a:t>
            </a:r>
            <a:endParaRPr b="0" i="0" sz="2000" u="none" cap="none" strike="noStrike">
              <a:solidFill>
                <a:schemeClr val="dk1"/>
              </a:solidFill>
              <a:latin typeface="Calibri"/>
              <a:ea typeface="Calibri"/>
              <a:cs typeface="Calibri"/>
              <a:sym typeface="Calibri"/>
            </a:endParaRPr>
          </a:p>
          <a:p>
            <a:pPr indent="0" lvl="0" marL="457200" marR="0" rtl="0" algn="l">
              <a:lnSpc>
                <a:spcPct val="100000"/>
              </a:lnSpc>
              <a:spcBef>
                <a:spcPts val="0"/>
              </a:spcBef>
              <a:spcAft>
                <a:spcPts val="0"/>
              </a:spcAft>
              <a:buClr>
                <a:srgbClr val="000000"/>
              </a:buClr>
              <a:buSzPts val="2000"/>
              <a:buFont typeface="Arial"/>
              <a:buNone/>
            </a:pPr>
            <a:r>
              <a:rPr b="1" i="0" lang="en-US" sz="2000" u="none" cap="none" strike="noStrike">
                <a:solidFill>
                  <a:schemeClr val="dk1"/>
                </a:solidFill>
                <a:latin typeface="Calibri"/>
                <a:ea typeface="Calibri"/>
                <a:cs typeface="Calibri"/>
                <a:sym typeface="Calibri"/>
              </a:rPr>
              <a:t>Model 1:</a:t>
            </a:r>
            <a:r>
              <a:rPr b="0" i="0" lang="en-US" sz="2000" u="none" cap="none" strike="noStrike">
                <a:solidFill>
                  <a:schemeClr val="dk1"/>
                </a:solidFill>
                <a:latin typeface="Calibri"/>
                <a:ea typeface="Calibri"/>
                <a:cs typeface="Calibri"/>
                <a:sym typeface="Calibri"/>
              </a:rPr>
              <a:t> </a:t>
            </a:r>
            <a:endParaRPr b="0" i="0" sz="2000" u="none" cap="none" strike="noStrike">
              <a:solidFill>
                <a:schemeClr val="dk1"/>
              </a:solidFill>
              <a:latin typeface="Calibri"/>
              <a:ea typeface="Calibri"/>
              <a:cs typeface="Calibri"/>
              <a:sym typeface="Calibri"/>
            </a:endParaRPr>
          </a:p>
          <a:p>
            <a:pPr indent="-355600" lvl="0" marL="457200" marR="0" rtl="0" algn="l">
              <a:lnSpc>
                <a:spcPct val="100000"/>
              </a:lnSpc>
              <a:spcBef>
                <a:spcPts val="0"/>
              </a:spcBef>
              <a:spcAft>
                <a:spcPts val="0"/>
              </a:spcAft>
              <a:buClr>
                <a:schemeClr val="dk1"/>
              </a:buClr>
              <a:buSzPts val="2000"/>
              <a:buFont typeface="Calibri"/>
              <a:buChar char="●"/>
            </a:pPr>
            <a:r>
              <a:rPr b="0" i="0" lang="en-US" sz="2000" u="none" cap="none" strike="noStrike">
                <a:solidFill>
                  <a:schemeClr val="dk1"/>
                </a:solidFill>
                <a:latin typeface="Calibri"/>
                <a:ea typeface="Calibri"/>
                <a:cs typeface="Calibri"/>
                <a:sym typeface="Calibri"/>
              </a:rPr>
              <a:t>Predicting the volume of trips based on Latitude and Longitude:</a:t>
            </a:r>
            <a:endParaRPr b="0" i="0" sz="2000" u="none" cap="none" strike="noStrike">
              <a:solidFill>
                <a:schemeClr val="dk1"/>
              </a:solidFill>
              <a:latin typeface="Calibri"/>
              <a:ea typeface="Calibri"/>
              <a:cs typeface="Calibri"/>
              <a:sym typeface="Calibri"/>
            </a:endParaRPr>
          </a:p>
          <a:p>
            <a:pPr indent="-355600" lvl="1" marL="914400" marR="0" rtl="0" algn="l">
              <a:lnSpc>
                <a:spcPct val="100000"/>
              </a:lnSpc>
              <a:spcBef>
                <a:spcPts val="0"/>
              </a:spcBef>
              <a:spcAft>
                <a:spcPts val="0"/>
              </a:spcAft>
              <a:buClr>
                <a:schemeClr val="dk1"/>
              </a:buClr>
              <a:buSzPts val="2000"/>
              <a:buFont typeface="Calibri"/>
              <a:buChar char="○"/>
            </a:pPr>
            <a:r>
              <a:rPr b="0" i="0" lang="en-US" sz="2000" u="none" cap="none" strike="noStrike">
                <a:solidFill>
                  <a:schemeClr val="dk1"/>
                </a:solidFill>
                <a:latin typeface="Calibri"/>
                <a:ea typeface="Calibri"/>
                <a:cs typeface="Calibri"/>
                <a:sym typeface="Calibri"/>
              </a:rPr>
              <a:t>K fold cross validation used to calculate out of Sample RMSE(K=5); helps to average out the RMSE by testing on 5 different test sets coming from the whole data set.</a:t>
            </a:r>
            <a:endParaRPr b="0" i="0" sz="2000" u="none" cap="none" strike="noStrike">
              <a:solidFill>
                <a:schemeClr val="dk1"/>
              </a:solidFill>
              <a:latin typeface="Calibri"/>
              <a:ea typeface="Calibri"/>
              <a:cs typeface="Calibri"/>
              <a:sym typeface="Calibri"/>
            </a:endParaRPr>
          </a:p>
          <a:p>
            <a:pPr indent="0" lvl="0" marL="45720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364" name="Google Shape;364;g13e3bce426c_1_11"/>
          <p:cNvSpPr txBox="1"/>
          <p:nvPr/>
        </p:nvSpPr>
        <p:spPr>
          <a:xfrm>
            <a:off x="7240825" y="4414150"/>
            <a:ext cx="4682400" cy="738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Calibri"/>
                <a:ea typeface="Calibri"/>
                <a:cs typeface="Calibri"/>
                <a:sym typeface="Calibri"/>
              </a:rPr>
              <a:t>Minimum RMSE observed(Out of Sample)=67.7 for K= 114</a:t>
            </a:r>
            <a:endParaRPr b="0" i="0" sz="1800" u="none" cap="none" strike="noStrike">
              <a:solidFill>
                <a:srgbClr val="000000"/>
              </a:solidFill>
              <a:latin typeface="Calibri"/>
              <a:ea typeface="Calibri"/>
              <a:cs typeface="Calibri"/>
              <a:sym typeface="Calibri"/>
            </a:endParaRPr>
          </a:p>
        </p:txBody>
      </p:sp>
      <p:pic>
        <p:nvPicPr>
          <p:cNvPr id="365" name="Google Shape;365;g13e3bce426c_1_11"/>
          <p:cNvPicPr preferRelativeResize="0"/>
          <p:nvPr/>
        </p:nvPicPr>
        <p:blipFill rotWithShape="1">
          <a:blip r:embed="rId3">
            <a:alphaModFix/>
          </a:blip>
          <a:srcRect b="0" l="0" r="0" t="0"/>
          <a:stretch/>
        </p:blipFill>
        <p:spPr>
          <a:xfrm>
            <a:off x="932125" y="2603800"/>
            <a:ext cx="5780162" cy="425420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3"/>
                                        </p:tgtEl>
                                        <p:attrNameLst>
                                          <p:attrName>style.visibility</p:attrName>
                                        </p:attrNameLst>
                                      </p:cBhvr>
                                      <p:to>
                                        <p:strVal val="visible"/>
                                      </p:to>
                                    </p:set>
                                    <p:animEffect filter="fade" transition="in">
                                      <p:cBhvr>
                                        <p:cTn dur="1000"/>
                                        <p:tgtEl>
                                          <p:spTgt spid="36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5"/>
                                        </p:tgtEl>
                                        <p:attrNameLst>
                                          <p:attrName>style.visibility</p:attrName>
                                        </p:attrNameLst>
                                      </p:cBhvr>
                                      <p:to>
                                        <p:strVal val="visible"/>
                                      </p:to>
                                    </p:set>
                                    <p:animEffect filter="fade" transition="in">
                                      <p:cBhvr>
                                        <p:cTn dur="1000"/>
                                        <p:tgtEl>
                                          <p:spTgt spid="36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4"/>
                                        </p:tgtEl>
                                        <p:attrNameLst>
                                          <p:attrName>style.visibility</p:attrName>
                                        </p:attrNameLst>
                                      </p:cBhvr>
                                      <p:to>
                                        <p:strVal val="visible"/>
                                      </p:to>
                                    </p:set>
                                    <p:animEffect filter="fade" transition="in">
                                      <p:cBhvr>
                                        <p:cTn dur="1000"/>
                                        <p:tgtEl>
                                          <p:spTgt spid="36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2"/>
          <p:cNvSpPr/>
          <p:nvPr/>
        </p:nvSpPr>
        <p:spPr>
          <a:xfrm>
            <a:off x="0" y="0"/>
            <a:ext cx="12192000" cy="6858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98" name="Google Shape;98;p2"/>
          <p:cNvSpPr txBox="1"/>
          <p:nvPr>
            <p:ph type="title"/>
          </p:nvPr>
        </p:nvSpPr>
        <p:spPr>
          <a:xfrm>
            <a:off x="838200" y="-12"/>
            <a:ext cx="10515600" cy="10047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FFFFFF"/>
              </a:buClr>
              <a:buSzPts val="4400"/>
              <a:buFont typeface="Calibri"/>
              <a:buNone/>
            </a:pPr>
            <a:r>
              <a:rPr lang="en-US">
                <a:solidFill>
                  <a:srgbClr val="FFFFFF"/>
                </a:solidFill>
              </a:rPr>
              <a:t>Agenda</a:t>
            </a:r>
            <a:endParaRPr/>
          </a:p>
        </p:txBody>
      </p:sp>
      <p:sp>
        <p:nvSpPr>
          <p:cNvPr id="99" name="Google Shape;99;p2"/>
          <p:cNvSpPr/>
          <p:nvPr/>
        </p:nvSpPr>
        <p:spPr>
          <a:xfrm>
            <a:off x="559350" y="1004700"/>
            <a:ext cx="11073300" cy="5634600"/>
          </a:xfrm>
          <a:prstGeom prst="roundRect">
            <a:avLst>
              <a:gd fmla="val 3174" name="adj"/>
            </a:avLst>
          </a:prstGeom>
          <a:solidFill>
            <a:schemeClr val="lt1">
              <a:alpha val="94509"/>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00" name="Google Shape;100;p2"/>
          <p:cNvSpPr/>
          <p:nvPr/>
        </p:nvSpPr>
        <p:spPr>
          <a:xfrm>
            <a:off x="2381440" y="3110216"/>
            <a:ext cx="1641796" cy="656718"/>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 name="Google Shape;101;p2"/>
          <p:cNvSpPr/>
          <p:nvPr/>
        </p:nvSpPr>
        <p:spPr>
          <a:xfrm>
            <a:off x="4310551" y="3110216"/>
            <a:ext cx="1641796" cy="656718"/>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02" name="Google Shape;102;p2"/>
          <p:cNvGrpSpPr/>
          <p:nvPr/>
        </p:nvGrpSpPr>
        <p:grpSpPr>
          <a:xfrm>
            <a:off x="4310547" y="1152123"/>
            <a:ext cx="3570907" cy="1970167"/>
            <a:chOff x="4310552" y="1188492"/>
            <a:chExt cx="3570907" cy="1970167"/>
          </a:xfrm>
        </p:grpSpPr>
        <p:grpSp>
          <p:nvGrpSpPr>
            <p:cNvPr id="103" name="Google Shape;103;p2"/>
            <p:cNvGrpSpPr/>
            <p:nvPr/>
          </p:nvGrpSpPr>
          <p:grpSpPr>
            <a:xfrm>
              <a:off x="4310552" y="1188492"/>
              <a:ext cx="1641796" cy="1970155"/>
              <a:chOff x="2381440" y="1796779"/>
              <a:chExt cx="1641796" cy="1970155"/>
            </a:xfrm>
          </p:grpSpPr>
          <p:sp>
            <p:nvSpPr>
              <p:cNvPr id="104" name="Google Shape;104;p2"/>
              <p:cNvSpPr/>
              <p:nvPr/>
            </p:nvSpPr>
            <p:spPr>
              <a:xfrm>
                <a:off x="2701590" y="1796779"/>
                <a:ext cx="1001496" cy="1001496"/>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 name="Google Shape;105;p2"/>
              <p:cNvSpPr/>
              <p:nvPr/>
            </p:nvSpPr>
            <p:spPr>
              <a:xfrm>
                <a:off x="2915024" y="2010212"/>
                <a:ext cx="574628" cy="574628"/>
              </a:xfrm>
              <a:prstGeom prst="rect">
                <a:avLst/>
              </a:prstGeom>
              <a:blipFill rotWithShape="1">
                <a:blip r:embed="rId3">
                  <a:alphaModFix/>
                </a:blip>
                <a:stretch>
                  <a:fillRect b="0" l="0" r="0" t="0"/>
                </a:stretch>
              </a:blip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 name="Google Shape;106;p2"/>
              <p:cNvSpPr txBox="1"/>
              <p:nvPr/>
            </p:nvSpPr>
            <p:spPr>
              <a:xfrm>
                <a:off x="2381440" y="3110216"/>
                <a:ext cx="1641796" cy="656718"/>
              </a:xfrm>
              <a:prstGeom prst="rect">
                <a:avLst/>
              </a:prstGeom>
              <a:noFill/>
              <a:ln>
                <a:noFill/>
              </a:ln>
            </p:spPr>
            <p:txBody>
              <a:bodyPr anchorCtr="0" anchor="t" bIns="0" lIns="0" spcFirstLastPara="1" rIns="0" wrap="square" tIns="0">
                <a:noAutofit/>
              </a:bodyPr>
              <a:lstStyle/>
              <a:p>
                <a:pPr indent="0" lvl="0" marL="0" marR="0" rtl="0" algn="ctr">
                  <a:lnSpc>
                    <a:spcPct val="90000"/>
                  </a:lnSpc>
                  <a:spcBef>
                    <a:spcPts val="0"/>
                  </a:spcBef>
                  <a:spcAft>
                    <a:spcPts val="0"/>
                  </a:spcAft>
                  <a:buClr>
                    <a:schemeClr val="dk1"/>
                  </a:buClr>
                  <a:buSzPts val="1500"/>
                  <a:buFont typeface="Calibri"/>
                  <a:buNone/>
                </a:pPr>
                <a:r>
                  <a:rPr b="0" i="0" lang="en-US" sz="1500" u="none" cap="none" strike="noStrike">
                    <a:solidFill>
                      <a:schemeClr val="dk1"/>
                    </a:solidFill>
                    <a:latin typeface="Calibri"/>
                    <a:ea typeface="Calibri"/>
                    <a:cs typeface="Calibri"/>
                    <a:sym typeface="Calibri"/>
                  </a:rPr>
                  <a:t>DATA DESCRIPTION</a:t>
                </a:r>
                <a:endParaRPr b="0" i="0" sz="1400" u="none" cap="none" strike="noStrike">
                  <a:solidFill>
                    <a:srgbClr val="000000"/>
                  </a:solidFill>
                  <a:latin typeface="Arial"/>
                  <a:ea typeface="Arial"/>
                  <a:cs typeface="Arial"/>
                  <a:sym typeface="Arial"/>
                </a:endParaRPr>
              </a:p>
            </p:txBody>
          </p:sp>
        </p:grpSp>
        <p:grpSp>
          <p:nvGrpSpPr>
            <p:cNvPr id="107" name="Google Shape;107;p2"/>
            <p:cNvGrpSpPr/>
            <p:nvPr/>
          </p:nvGrpSpPr>
          <p:grpSpPr>
            <a:xfrm>
              <a:off x="6239663" y="1188504"/>
              <a:ext cx="1641796" cy="1970155"/>
              <a:chOff x="4310551" y="1796779"/>
              <a:chExt cx="1641796" cy="1970155"/>
            </a:xfrm>
          </p:grpSpPr>
          <p:sp>
            <p:nvSpPr>
              <p:cNvPr id="108" name="Google Shape;108;p2"/>
              <p:cNvSpPr/>
              <p:nvPr/>
            </p:nvSpPr>
            <p:spPr>
              <a:xfrm>
                <a:off x="4630702" y="1796779"/>
                <a:ext cx="1001496" cy="1001496"/>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 name="Google Shape;109;p2"/>
              <p:cNvSpPr/>
              <p:nvPr/>
            </p:nvSpPr>
            <p:spPr>
              <a:xfrm>
                <a:off x="4844135" y="2010212"/>
                <a:ext cx="574628" cy="574628"/>
              </a:xfrm>
              <a:prstGeom prst="rect">
                <a:avLst/>
              </a:prstGeom>
              <a:blipFill rotWithShape="1">
                <a:blip r:embed="rId4">
                  <a:alphaModFix/>
                </a:blip>
                <a:stretch>
                  <a:fillRect b="0" l="0" r="0" t="0"/>
                </a:stretch>
              </a:blip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 name="Google Shape;110;p2"/>
              <p:cNvSpPr txBox="1"/>
              <p:nvPr/>
            </p:nvSpPr>
            <p:spPr>
              <a:xfrm>
                <a:off x="4310551" y="3110216"/>
                <a:ext cx="1641796" cy="656718"/>
              </a:xfrm>
              <a:prstGeom prst="rect">
                <a:avLst/>
              </a:prstGeom>
              <a:noFill/>
              <a:ln>
                <a:noFill/>
              </a:ln>
            </p:spPr>
            <p:txBody>
              <a:bodyPr anchorCtr="0" anchor="t" bIns="0" lIns="0" spcFirstLastPara="1" rIns="0" wrap="square" tIns="0">
                <a:noAutofit/>
              </a:bodyPr>
              <a:lstStyle/>
              <a:p>
                <a:pPr indent="0" lvl="0" marL="0" marR="0" rtl="0" algn="ctr">
                  <a:lnSpc>
                    <a:spcPct val="90000"/>
                  </a:lnSpc>
                  <a:spcBef>
                    <a:spcPts val="0"/>
                  </a:spcBef>
                  <a:spcAft>
                    <a:spcPts val="0"/>
                  </a:spcAft>
                  <a:buClr>
                    <a:schemeClr val="dk1"/>
                  </a:buClr>
                  <a:buSzPts val="1500"/>
                  <a:buFont typeface="Calibri"/>
                  <a:buNone/>
                </a:pPr>
                <a:r>
                  <a:rPr b="0" i="0" lang="en-US" sz="1500" u="none" cap="none" strike="noStrike">
                    <a:solidFill>
                      <a:schemeClr val="dk1"/>
                    </a:solidFill>
                    <a:latin typeface="Calibri"/>
                    <a:ea typeface="Calibri"/>
                    <a:cs typeface="Calibri"/>
                    <a:sym typeface="Calibri"/>
                  </a:rPr>
                  <a:t>DATA CLEANING</a:t>
                </a:r>
                <a:endParaRPr b="0" i="0" sz="1400" u="none" cap="none" strike="noStrike">
                  <a:solidFill>
                    <a:srgbClr val="000000"/>
                  </a:solidFill>
                  <a:latin typeface="Arial"/>
                  <a:ea typeface="Arial"/>
                  <a:cs typeface="Arial"/>
                  <a:sym typeface="Arial"/>
                </a:endParaRPr>
              </a:p>
            </p:txBody>
          </p:sp>
        </p:grpSp>
      </p:grpSp>
      <p:sp>
        <p:nvSpPr>
          <p:cNvPr id="111" name="Google Shape;111;p2"/>
          <p:cNvSpPr/>
          <p:nvPr/>
        </p:nvSpPr>
        <p:spPr>
          <a:xfrm>
            <a:off x="6239663" y="3110216"/>
            <a:ext cx="1641796" cy="656718"/>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 name="Google Shape;112;p2"/>
          <p:cNvSpPr/>
          <p:nvPr/>
        </p:nvSpPr>
        <p:spPr>
          <a:xfrm>
            <a:off x="8168773" y="3110216"/>
            <a:ext cx="1641796" cy="656718"/>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 name="Google Shape;113;p2"/>
          <p:cNvSpPr/>
          <p:nvPr/>
        </p:nvSpPr>
        <p:spPr>
          <a:xfrm>
            <a:off x="3372510" y="5449074"/>
            <a:ext cx="1641796" cy="656718"/>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 name="Google Shape;114;p2"/>
          <p:cNvSpPr/>
          <p:nvPr/>
        </p:nvSpPr>
        <p:spPr>
          <a:xfrm>
            <a:off x="5275107" y="5490822"/>
            <a:ext cx="1641796" cy="656718"/>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15" name="Google Shape;115;p2"/>
          <p:cNvGrpSpPr/>
          <p:nvPr/>
        </p:nvGrpSpPr>
        <p:grpSpPr>
          <a:xfrm>
            <a:off x="5275101" y="4837653"/>
            <a:ext cx="1641796" cy="1970156"/>
            <a:chOff x="7204217" y="4177384"/>
            <a:chExt cx="1641796" cy="1970156"/>
          </a:xfrm>
        </p:grpSpPr>
        <p:sp>
          <p:nvSpPr>
            <p:cNvPr id="116" name="Google Shape;116;p2"/>
            <p:cNvSpPr/>
            <p:nvPr/>
          </p:nvSpPr>
          <p:spPr>
            <a:xfrm>
              <a:off x="7524369" y="4177384"/>
              <a:ext cx="1001496" cy="1001496"/>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 name="Google Shape;117;p2"/>
            <p:cNvSpPr/>
            <p:nvPr/>
          </p:nvSpPr>
          <p:spPr>
            <a:xfrm>
              <a:off x="7737802" y="4390818"/>
              <a:ext cx="574628" cy="574628"/>
            </a:xfrm>
            <a:prstGeom prst="rect">
              <a:avLst/>
            </a:prstGeom>
            <a:blipFill rotWithShape="1">
              <a:blip r:embed="rId5">
                <a:alphaModFix/>
              </a:blip>
              <a:stretch>
                <a:fillRect b="0" l="0" r="0" t="0"/>
              </a:stretch>
            </a:blip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 name="Google Shape;118;p2"/>
            <p:cNvSpPr txBox="1"/>
            <p:nvPr/>
          </p:nvSpPr>
          <p:spPr>
            <a:xfrm>
              <a:off x="7204217" y="5490822"/>
              <a:ext cx="1641796" cy="656718"/>
            </a:xfrm>
            <a:prstGeom prst="rect">
              <a:avLst/>
            </a:prstGeom>
            <a:noFill/>
            <a:ln>
              <a:noFill/>
            </a:ln>
          </p:spPr>
          <p:txBody>
            <a:bodyPr anchorCtr="0" anchor="t" bIns="0" lIns="0" spcFirstLastPara="1" rIns="0" wrap="square" tIns="0">
              <a:noAutofit/>
            </a:bodyPr>
            <a:lstStyle/>
            <a:p>
              <a:pPr indent="0" lvl="0" marL="0" marR="0" rtl="0" algn="ctr">
                <a:lnSpc>
                  <a:spcPct val="90000"/>
                </a:lnSpc>
                <a:spcBef>
                  <a:spcPts val="0"/>
                </a:spcBef>
                <a:spcAft>
                  <a:spcPts val="0"/>
                </a:spcAft>
                <a:buClr>
                  <a:schemeClr val="dk1"/>
                </a:buClr>
                <a:buSzPts val="1500"/>
                <a:buFont typeface="Calibri"/>
                <a:buNone/>
              </a:pPr>
              <a:r>
                <a:rPr b="0" i="0" lang="en-US" sz="1500" u="none" cap="none" strike="noStrike">
                  <a:solidFill>
                    <a:schemeClr val="dk1"/>
                  </a:solidFill>
                  <a:latin typeface="Calibri"/>
                  <a:ea typeface="Calibri"/>
                  <a:cs typeface="Calibri"/>
                  <a:sym typeface="Calibri"/>
                </a:rPr>
                <a:t>INSIGHTS AND RECOMMENDATION</a:t>
              </a:r>
              <a:endParaRPr b="0" i="0" sz="1400" u="none" cap="none" strike="noStrike">
                <a:solidFill>
                  <a:srgbClr val="000000"/>
                </a:solidFill>
                <a:latin typeface="Arial"/>
                <a:ea typeface="Arial"/>
                <a:cs typeface="Arial"/>
                <a:sym typeface="Arial"/>
              </a:endParaRPr>
            </a:p>
          </p:txBody>
        </p:sp>
      </p:grpSp>
      <p:grpSp>
        <p:nvGrpSpPr>
          <p:cNvPr id="119" name="Google Shape;119;p2"/>
          <p:cNvGrpSpPr/>
          <p:nvPr/>
        </p:nvGrpSpPr>
        <p:grpSpPr>
          <a:xfrm>
            <a:off x="2789119" y="2840466"/>
            <a:ext cx="6613762" cy="1970162"/>
            <a:chOff x="2789113" y="2760721"/>
            <a:chExt cx="6613762" cy="1970163"/>
          </a:xfrm>
        </p:grpSpPr>
        <p:grpSp>
          <p:nvGrpSpPr>
            <p:cNvPr id="120" name="Google Shape;120;p2"/>
            <p:cNvGrpSpPr/>
            <p:nvPr/>
          </p:nvGrpSpPr>
          <p:grpSpPr>
            <a:xfrm>
              <a:off x="4425972" y="2760729"/>
              <a:ext cx="1641796" cy="1970155"/>
              <a:chOff x="8168773" y="1796779"/>
              <a:chExt cx="1641796" cy="1970155"/>
            </a:xfrm>
          </p:grpSpPr>
          <p:sp>
            <p:nvSpPr>
              <p:cNvPr id="121" name="Google Shape;121;p2"/>
              <p:cNvSpPr/>
              <p:nvPr/>
            </p:nvSpPr>
            <p:spPr>
              <a:xfrm>
                <a:off x="8488924" y="1796779"/>
                <a:ext cx="1001400" cy="1001400"/>
              </a:xfrm>
              <a:prstGeom prst="ellipse">
                <a:avLst/>
              </a:prstGeom>
              <a:solidFill>
                <a:srgbClr val="599B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 name="Google Shape;122;p2"/>
              <p:cNvSpPr/>
              <p:nvPr/>
            </p:nvSpPr>
            <p:spPr>
              <a:xfrm>
                <a:off x="8702358" y="2010212"/>
                <a:ext cx="574628" cy="574628"/>
              </a:xfrm>
              <a:prstGeom prst="rect">
                <a:avLst/>
              </a:prstGeom>
              <a:blipFill rotWithShape="1">
                <a:blip r:embed="rId6">
                  <a:alphaModFix/>
                </a:blip>
                <a:stretch>
                  <a:fillRect b="0" l="0" r="0" t="0"/>
                </a:stretch>
              </a:blip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 name="Google Shape;123;p2"/>
              <p:cNvSpPr txBox="1"/>
              <p:nvPr/>
            </p:nvSpPr>
            <p:spPr>
              <a:xfrm>
                <a:off x="8168773" y="3110216"/>
                <a:ext cx="1641796" cy="656718"/>
              </a:xfrm>
              <a:prstGeom prst="rect">
                <a:avLst/>
              </a:prstGeom>
              <a:noFill/>
              <a:ln>
                <a:noFill/>
              </a:ln>
            </p:spPr>
            <p:txBody>
              <a:bodyPr anchorCtr="0" anchor="t" bIns="0" lIns="0" spcFirstLastPara="1" rIns="0" wrap="square" tIns="0">
                <a:noAutofit/>
              </a:bodyPr>
              <a:lstStyle/>
              <a:p>
                <a:pPr indent="0" lvl="0" marL="0" marR="0" rtl="0" algn="ctr">
                  <a:lnSpc>
                    <a:spcPct val="90000"/>
                  </a:lnSpc>
                  <a:spcBef>
                    <a:spcPts val="0"/>
                  </a:spcBef>
                  <a:spcAft>
                    <a:spcPts val="0"/>
                  </a:spcAft>
                  <a:buClr>
                    <a:schemeClr val="dk1"/>
                  </a:buClr>
                  <a:buSzPts val="1500"/>
                  <a:buFont typeface="Calibri"/>
                  <a:buNone/>
                </a:pPr>
                <a:r>
                  <a:rPr b="0" i="0" lang="en-US" sz="1500" u="none" cap="none" strike="noStrike">
                    <a:solidFill>
                      <a:schemeClr val="dk1"/>
                    </a:solidFill>
                    <a:latin typeface="Calibri"/>
                    <a:ea typeface="Calibri"/>
                    <a:cs typeface="Calibri"/>
                    <a:sym typeface="Calibri"/>
                  </a:rPr>
                  <a:t>K – NEAREST NEIGHBORS</a:t>
                </a:r>
                <a:endParaRPr b="0" i="0" sz="1400" u="none" cap="none" strike="noStrike">
                  <a:solidFill>
                    <a:srgbClr val="000000"/>
                  </a:solidFill>
                  <a:latin typeface="Arial"/>
                  <a:ea typeface="Arial"/>
                  <a:cs typeface="Arial"/>
                  <a:sym typeface="Arial"/>
                </a:endParaRPr>
              </a:p>
            </p:txBody>
          </p:sp>
        </p:grpSp>
        <p:grpSp>
          <p:nvGrpSpPr>
            <p:cNvPr id="124" name="Google Shape;124;p2"/>
            <p:cNvGrpSpPr/>
            <p:nvPr/>
          </p:nvGrpSpPr>
          <p:grpSpPr>
            <a:xfrm>
              <a:off x="7760975" y="2814111"/>
              <a:ext cx="1641900" cy="1857364"/>
              <a:chOff x="6310875" y="4043936"/>
              <a:chExt cx="1641900" cy="1857364"/>
            </a:xfrm>
          </p:grpSpPr>
          <p:sp>
            <p:nvSpPr>
              <p:cNvPr id="125" name="Google Shape;125;p2"/>
              <p:cNvSpPr/>
              <p:nvPr/>
            </p:nvSpPr>
            <p:spPr>
              <a:xfrm>
                <a:off x="6647214" y="4043936"/>
                <a:ext cx="1001496" cy="1001496"/>
              </a:xfrm>
              <a:prstGeom prst="ellips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 name="Google Shape;126;p2"/>
              <p:cNvSpPr/>
              <p:nvPr/>
            </p:nvSpPr>
            <p:spPr>
              <a:xfrm>
                <a:off x="6846916" y="4187050"/>
                <a:ext cx="574628" cy="574628"/>
              </a:xfrm>
              <a:prstGeom prst="rect">
                <a:avLst/>
              </a:prstGeom>
              <a:blipFill rotWithShape="1">
                <a:blip r:embed="rId7">
                  <a:alphaModFix/>
                </a:blip>
                <a:stretch>
                  <a:fillRect b="0" l="0" r="0" t="0"/>
                </a:stretch>
              </a:blip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 name="Google Shape;127;p2"/>
              <p:cNvSpPr txBox="1"/>
              <p:nvPr/>
            </p:nvSpPr>
            <p:spPr>
              <a:xfrm>
                <a:off x="6310875" y="5326800"/>
                <a:ext cx="1641900" cy="574500"/>
              </a:xfrm>
              <a:prstGeom prst="rect">
                <a:avLst/>
              </a:prstGeom>
              <a:noFill/>
              <a:ln>
                <a:noFill/>
              </a:ln>
            </p:spPr>
            <p:txBody>
              <a:bodyPr anchorCtr="0" anchor="t" bIns="0" lIns="0" spcFirstLastPara="1" rIns="0" wrap="square" tIns="0">
                <a:noAutofit/>
              </a:bodyPr>
              <a:lstStyle/>
              <a:p>
                <a:pPr indent="0" lvl="0" marL="0" marR="0" rtl="0" algn="ctr">
                  <a:lnSpc>
                    <a:spcPct val="90000"/>
                  </a:lnSpc>
                  <a:spcBef>
                    <a:spcPts val="0"/>
                  </a:spcBef>
                  <a:spcAft>
                    <a:spcPts val="0"/>
                  </a:spcAft>
                  <a:buClr>
                    <a:schemeClr val="dk1"/>
                  </a:buClr>
                  <a:buSzPts val="1500"/>
                  <a:buFont typeface="Calibri"/>
                  <a:buNone/>
                </a:pPr>
                <a:r>
                  <a:rPr b="0" i="0" lang="en-US" sz="1500" u="none" cap="none" strike="noStrike">
                    <a:solidFill>
                      <a:schemeClr val="dk1"/>
                    </a:solidFill>
                    <a:latin typeface="Calibri"/>
                    <a:ea typeface="Calibri"/>
                    <a:cs typeface="Calibri"/>
                    <a:sym typeface="Calibri"/>
                  </a:rPr>
                  <a:t>BOOSTING</a:t>
                </a:r>
                <a:endParaRPr b="0" i="0" sz="1500" u="none" cap="none" strike="noStrike">
                  <a:solidFill>
                    <a:schemeClr val="dk1"/>
                  </a:solidFill>
                  <a:latin typeface="Calibri"/>
                  <a:ea typeface="Calibri"/>
                  <a:cs typeface="Calibri"/>
                  <a:sym typeface="Calibri"/>
                </a:endParaRPr>
              </a:p>
              <a:p>
                <a:pPr indent="0" lvl="0" marL="0" marR="0" rtl="0" algn="l">
                  <a:lnSpc>
                    <a:spcPct val="90000"/>
                  </a:lnSpc>
                  <a:spcBef>
                    <a:spcPts val="0"/>
                  </a:spcBef>
                  <a:spcAft>
                    <a:spcPts val="0"/>
                  </a:spcAft>
                  <a:buClr>
                    <a:schemeClr val="dk1"/>
                  </a:buClr>
                  <a:buSzPts val="1500"/>
                  <a:buFont typeface="Calibri"/>
                  <a:buNone/>
                </a:pPr>
                <a:r>
                  <a:t/>
                </a:r>
                <a:endParaRPr b="0" i="0" sz="1500" u="none" cap="none" strike="noStrike">
                  <a:solidFill>
                    <a:schemeClr val="dk1"/>
                  </a:solidFill>
                  <a:latin typeface="Calibri"/>
                  <a:ea typeface="Calibri"/>
                  <a:cs typeface="Calibri"/>
                  <a:sym typeface="Calibri"/>
                </a:endParaRPr>
              </a:p>
            </p:txBody>
          </p:sp>
        </p:grpSp>
        <p:grpSp>
          <p:nvGrpSpPr>
            <p:cNvPr id="128" name="Google Shape;128;p2"/>
            <p:cNvGrpSpPr/>
            <p:nvPr/>
          </p:nvGrpSpPr>
          <p:grpSpPr>
            <a:xfrm>
              <a:off x="6114957" y="2760721"/>
              <a:ext cx="1641796" cy="1970156"/>
              <a:chOff x="5275107" y="4177384"/>
              <a:chExt cx="1641796" cy="1970156"/>
            </a:xfrm>
          </p:grpSpPr>
          <p:sp>
            <p:nvSpPr>
              <p:cNvPr id="129" name="Google Shape;129;p2"/>
              <p:cNvSpPr/>
              <p:nvPr/>
            </p:nvSpPr>
            <p:spPr>
              <a:xfrm>
                <a:off x="5595257" y="4177384"/>
                <a:ext cx="1001496" cy="1001496"/>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 name="Google Shape;130;p2"/>
              <p:cNvSpPr/>
              <p:nvPr/>
            </p:nvSpPr>
            <p:spPr>
              <a:xfrm>
                <a:off x="5808691" y="4390818"/>
                <a:ext cx="574628" cy="574628"/>
              </a:xfrm>
              <a:prstGeom prst="rect">
                <a:avLst/>
              </a:prstGeom>
              <a:blipFill rotWithShape="1">
                <a:blip r:embed="rId8">
                  <a:alphaModFix/>
                </a:blip>
                <a:stretch>
                  <a:fillRect b="0" l="0" r="0" t="0"/>
                </a:stretch>
              </a:blip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 name="Google Shape;131;p2"/>
              <p:cNvSpPr txBox="1"/>
              <p:nvPr/>
            </p:nvSpPr>
            <p:spPr>
              <a:xfrm>
                <a:off x="5275107" y="5490822"/>
                <a:ext cx="1641796" cy="656718"/>
              </a:xfrm>
              <a:prstGeom prst="rect">
                <a:avLst/>
              </a:prstGeom>
              <a:noFill/>
              <a:ln>
                <a:noFill/>
              </a:ln>
            </p:spPr>
            <p:txBody>
              <a:bodyPr anchorCtr="0" anchor="t" bIns="0" lIns="0" spcFirstLastPara="1" rIns="0" wrap="square" tIns="0">
                <a:noAutofit/>
              </a:bodyPr>
              <a:lstStyle/>
              <a:p>
                <a:pPr indent="0" lvl="0" marL="0" marR="0" rtl="0" algn="ctr">
                  <a:lnSpc>
                    <a:spcPct val="90000"/>
                  </a:lnSpc>
                  <a:spcBef>
                    <a:spcPts val="0"/>
                  </a:spcBef>
                  <a:spcAft>
                    <a:spcPts val="0"/>
                  </a:spcAft>
                  <a:buClr>
                    <a:schemeClr val="dk1"/>
                  </a:buClr>
                  <a:buSzPts val="1500"/>
                  <a:buFont typeface="Calibri"/>
                  <a:buNone/>
                </a:pPr>
                <a:r>
                  <a:rPr b="0" i="0" lang="en-US" sz="1500" u="none" cap="none" strike="noStrike">
                    <a:solidFill>
                      <a:schemeClr val="dk1"/>
                    </a:solidFill>
                    <a:latin typeface="Calibri"/>
                    <a:ea typeface="Calibri"/>
                    <a:cs typeface="Calibri"/>
                    <a:sym typeface="Calibri"/>
                  </a:rPr>
                  <a:t>BAGGING RANDOM FOREST</a:t>
                </a:r>
                <a:endParaRPr b="0" i="0" sz="1400" u="none" cap="none" strike="noStrike">
                  <a:solidFill>
                    <a:srgbClr val="000000"/>
                  </a:solidFill>
                  <a:latin typeface="Arial"/>
                  <a:ea typeface="Arial"/>
                  <a:cs typeface="Arial"/>
                  <a:sym typeface="Arial"/>
                </a:endParaRPr>
              </a:p>
            </p:txBody>
          </p:sp>
        </p:grpSp>
        <p:grpSp>
          <p:nvGrpSpPr>
            <p:cNvPr id="132" name="Google Shape;132;p2"/>
            <p:cNvGrpSpPr/>
            <p:nvPr/>
          </p:nvGrpSpPr>
          <p:grpSpPr>
            <a:xfrm>
              <a:off x="2789113" y="2760729"/>
              <a:ext cx="1641900" cy="1970137"/>
              <a:chOff x="4086350" y="288"/>
              <a:chExt cx="1641900" cy="1970137"/>
            </a:xfrm>
          </p:grpSpPr>
          <p:sp>
            <p:nvSpPr>
              <p:cNvPr id="133" name="Google Shape;133;p2"/>
              <p:cNvSpPr/>
              <p:nvPr/>
            </p:nvSpPr>
            <p:spPr>
              <a:xfrm>
                <a:off x="4406500" y="288"/>
                <a:ext cx="1001400" cy="1001400"/>
              </a:xfrm>
              <a:prstGeom prst="ellips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 name="Google Shape;134;p2"/>
              <p:cNvSpPr/>
              <p:nvPr/>
            </p:nvSpPr>
            <p:spPr>
              <a:xfrm>
                <a:off x="4619934" y="213721"/>
                <a:ext cx="574500" cy="574500"/>
              </a:xfrm>
              <a:prstGeom prst="rect">
                <a:avLst/>
              </a:prstGeom>
              <a:blipFill rotWithShape="1">
                <a:blip r:embed="rId9">
                  <a:alphaModFix/>
                </a:blip>
                <a:stretch>
                  <a:fillRect b="0" l="0" r="0" t="0"/>
                </a:stretch>
              </a:blip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 name="Google Shape;135;p2"/>
              <p:cNvSpPr txBox="1"/>
              <p:nvPr/>
            </p:nvSpPr>
            <p:spPr>
              <a:xfrm>
                <a:off x="4086350" y="1313725"/>
                <a:ext cx="1641900" cy="656700"/>
              </a:xfrm>
              <a:prstGeom prst="rect">
                <a:avLst/>
              </a:prstGeom>
              <a:noFill/>
              <a:ln>
                <a:noFill/>
              </a:ln>
            </p:spPr>
            <p:txBody>
              <a:bodyPr anchorCtr="0" anchor="t" bIns="0" lIns="0" spcFirstLastPara="1" rIns="0" wrap="square" tIns="0">
                <a:noAutofit/>
              </a:bodyPr>
              <a:lstStyle/>
              <a:p>
                <a:pPr indent="0" lvl="0" marL="0" marR="0" rtl="0" algn="ctr">
                  <a:lnSpc>
                    <a:spcPct val="90000"/>
                  </a:lnSpc>
                  <a:spcBef>
                    <a:spcPts val="0"/>
                  </a:spcBef>
                  <a:spcAft>
                    <a:spcPts val="0"/>
                  </a:spcAft>
                  <a:buClr>
                    <a:schemeClr val="dk1"/>
                  </a:buClr>
                  <a:buSzPts val="1500"/>
                  <a:buFont typeface="Calibri"/>
                  <a:buNone/>
                </a:pPr>
                <a:r>
                  <a:rPr b="0" i="0" lang="en-US" sz="1500" u="none" cap="none" strike="noStrike">
                    <a:solidFill>
                      <a:schemeClr val="dk1"/>
                    </a:solidFill>
                    <a:latin typeface="Calibri"/>
                    <a:ea typeface="Calibri"/>
                    <a:cs typeface="Calibri"/>
                    <a:sym typeface="Calibri"/>
                  </a:rPr>
                  <a:t>REGRESSION</a:t>
                </a:r>
                <a:endParaRPr b="0" i="0" sz="1400" u="none" cap="none" strike="noStrike">
                  <a:solidFill>
                    <a:srgbClr val="000000"/>
                  </a:solidFill>
                  <a:latin typeface="Arial"/>
                  <a:ea typeface="Arial"/>
                  <a:cs typeface="Arial"/>
                  <a:sym typeface="Arial"/>
                </a:endParaRPr>
              </a:p>
            </p:txBody>
          </p:sp>
        </p:grpSp>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g13e3bce426c_1_40"/>
          <p:cNvSpPr txBox="1"/>
          <p:nvPr>
            <p:ph type="title"/>
          </p:nvPr>
        </p:nvSpPr>
        <p:spPr>
          <a:xfrm>
            <a:off x="838200" y="365125"/>
            <a:ext cx="10515600" cy="4749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2400"/>
              <a:buFont typeface="Calibri"/>
              <a:buNone/>
            </a:pPr>
            <a:r>
              <a:rPr b="1" lang="en-US" sz="2400"/>
              <a:t>KNN Models contd.</a:t>
            </a:r>
            <a:endParaRPr/>
          </a:p>
        </p:txBody>
      </p:sp>
      <p:cxnSp>
        <p:nvCxnSpPr>
          <p:cNvPr id="371" name="Google Shape;371;g13e3bce426c_1_40"/>
          <p:cNvCxnSpPr/>
          <p:nvPr/>
        </p:nvCxnSpPr>
        <p:spPr>
          <a:xfrm>
            <a:off x="932121" y="733646"/>
            <a:ext cx="10421700" cy="0"/>
          </a:xfrm>
          <a:prstGeom prst="straightConnector1">
            <a:avLst/>
          </a:prstGeom>
          <a:noFill/>
          <a:ln cap="flat" cmpd="sng" w="9525">
            <a:solidFill>
              <a:schemeClr val="accent2"/>
            </a:solidFill>
            <a:prstDash val="solid"/>
            <a:miter lim="800000"/>
            <a:headEnd len="sm" w="sm" type="none"/>
            <a:tailEnd len="sm" w="sm" type="none"/>
          </a:ln>
        </p:spPr>
      </p:cxnSp>
      <p:sp>
        <p:nvSpPr>
          <p:cNvPr id="372" name="Google Shape;372;g13e3bce426c_1_40"/>
          <p:cNvSpPr txBox="1"/>
          <p:nvPr/>
        </p:nvSpPr>
        <p:spPr>
          <a:xfrm>
            <a:off x="932125" y="733650"/>
            <a:ext cx="9924600" cy="1939500"/>
          </a:xfrm>
          <a:prstGeom prst="rect">
            <a:avLst/>
          </a:prstGeom>
          <a:noFill/>
          <a:ln>
            <a:noFill/>
          </a:ln>
        </p:spPr>
        <p:txBody>
          <a:bodyPr anchorCtr="0" anchor="t" bIns="91425" lIns="91425" spcFirstLastPara="1" rIns="91425" wrap="square" tIns="91425">
            <a:spAutoFit/>
          </a:bodyPr>
          <a:lstStyle/>
          <a:p>
            <a:pPr indent="0" lvl="0" marL="457200" marR="0" rtl="0" algn="l">
              <a:lnSpc>
                <a:spcPct val="100000"/>
              </a:lnSpc>
              <a:spcBef>
                <a:spcPts val="0"/>
              </a:spcBef>
              <a:spcAft>
                <a:spcPts val="0"/>
              </a:spcAft>
              <a:buClr>
                <a:srgbClr val="000000"/>
              </a:buClr>
              <a:buSzPts val="2000"/>
              <a:buFont typeface="Arial"/>
              <a:buNone/>
            </a:pPr>
            <a:r>
              <a:rPr b="1" i="0" lang="en-US" sz="2000" u="none" cap="none" strike="noStrike">
                <a:solidFill>
                  <a:schemeClr val="dk1"/>
                </a:solidFill>
                <a:latin typeface="Calibri"/>
                <a:ea typeface="Calibri"/>
                <a:cs typeface="Calibri"/>
                <a:sym typeface="Calibri"/>
              </a:rPr>
              <a:t>Model 2:</a:t>
            </a:r>
            <a:endParaRPr b="1" i="0" sz="2000" u="none" cap="none" strike="noStrike">
              <a:solidFill>
                <a:schemeClr val="dk1"/>
              </a:solidFill>
              <a:latin typeface="Calibri"/>
              <a:ea typeface="Calibri"/>
              <a:cs typeface="Calibri"/>
              <a:sym typeface="Calibri"/>
            </a:endParaRPr>
          </a:p>
          <a:p>
            <a:pPr indent="-355600" lvl="0" marL="457200" marR="0" rtl="0" algn="l">
              <a:lnSpc>
                <a:spcPct val="100000"/>
              </a:lnSpc>
              <a:spcBef>
                <a:spcPts val="0"/>
              </a:spcBef>
              <a:spcAft>
                <a:spcPts val="0"/>
              </a:spcAft>
              <a:buClr>
                <a:schemeClr val="dk1"/>
              </a:buClr>
              <a:buSzPts val="2000"/>
              <a:buFont typeface="Calibri"/>
              <a:buChar char="●"/>
            </a:pPr>
            <a:r>
              <a:rPr b="0" i="0" lang="en-US" sz="2000" u="none" cap="none" strike="noStrike">
                <a:solidFill>
                  <a:schemeClr val="dk1"/>
                </a:solidFill>
                <a:latin typeface="Calibri"/>
                <a:ea typeface="Calibri"/>
                <a:cs typeface="Calibri"/>
                <a:sym typeface="Calibri"/>
              </a:rPr>
              <a:t>Predicting the volume of trips based on Latitude, Longitude and LongTrip.</a:t>
            </a:r>
            <a:endParaRPr b="0" i="0" sz="2000" u="none" cap="none" strike="noStrike">
              <a:solidFill>
                <a:schemeClr val="dk1"/>
              </a:solidFill>
              <a:latin typeface="Calibri"/>
              <a:ea typeface="Calibri"/>
              <a:cs typeface="Calibri"/>
              <a:sym typeface="Calibri"/>
            </a:endParaRPr>
          </a:p>
          <a:p>
            <a:pPr indent="-355600" lvl="0" marL="457200" marR="0" rtl="0" algn="l">
              <a:lnSpc>
                <a:spcPct val="100000"/>
              </a:lnSpc>
              <a:spcBef>
                <a:spcPts val="0"/>
              </a:spcBef>
              <a:spcAft>
                <a:spcPts val="0"/>
              </a:spcAft>
              <a:buClr>
                <a:schemeClr val="dk1"/>
              </a:buClr>
              <a:buSzPts val="2000"/>
              <a:buFont typeface="Calibri"/>
              <a:buChar char="●"/>
            </a:pPr>
            <a:r>
              <a:rPr b="0" i="0" lang="en-US" sz="2000" u="none" cap="none" strike="noStrike">
                <a:solidFill>
                  <a:schemeClr val="dk1"/>
                </a:solidFill>
                <a:latin typeface="Calibri"/>
                <a:ea typeface="Calibri"/>
                <a:cs typeface="Calibri"/>
                <a:sym typeface="Calibri"/>
              </a:rPr>
              <a:t>Scaling of variables to a common scale required to calculate distances appropriately</a:t>
            </a:r>
            <a:endParaRPr b="0" i="0" sz="20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Calibri"/>
              <a:ea typeface="Calibri"/>
              <a:cs typeface="Calibri"/>
              <a:sym typeface="Calibri"/>
            </a:endParaRPr>
          </a:p>
          <a:p>
            <a:pPr indent="0" lvl="0" marL="45720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373" name="Google Shape;373;g13e3bce426c_1_40"/>
          <p:cNvSpPr txBox="1"/>
          <p:nvPr/>
        </p:nvSpPr>
        <p:spPr>
          <a:xfrm>
            <a:off x="6797850" y="3854350"/>
            <a:ext cx="5004000" cy="923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Calibri"/>
                <a:ea typeface="Calibri"/>
                <a:cs typeface="Calibri"/>
                <a:sym typeface="Calibri"/>
              </a:rPr>
              <a:t>Minimum RMSE observed(Out of Sample)=</a:t>
            </a:r>
            <a:r>
              <a:rPr b="1" i="0" lang="en-US" sz="1600" u="none" cap="none" strike="noStrike">
                <a:solidFill>
                  <a:srgbClr val="000000"/>
                </a:solidFill>
                <a:latin typeface="Calibri"/>
                <a:ea typeface="Calibri"/>
                <a:cs typeface="Calibri"/>
                <a:sym typeface="Calibri"/>
              </a:rPr>
              <a:t>6</a:t>
            </a:r>
            <a:r>
              <a:rPr b="1" lang="en-US" sz="1600">
                <a:latin typeface="Calibri"/>
                <a:ea typeface="Calibri"/>
                <a:cs typeface="Calibri"/>
                <a:sym typeface="Calibri"/>
              </a:rPr>
              <a:t>7.1</a:t>
            </a:r>
            <a:r>
              <a:rPr b="0" i="0" lang="en-US" sz="1600" u="none" cap="none" strike="noStrike">
                <a:solidFill>
                  <a:srgbClr val="000000"/>
                </a:solidFill>
                <a:latin typeface="Calibri"/>
                <a:ea typeface="Calibri"/>
                <a:cs typeface="Calibri"/>
                <a:sym typeface="Calibri"/>
              </a:rPr>
              <a:t> for K= </a:t>
            </a:r>
            <a:r>
              <a:rPr lang="en-US" sz="1600">
                <a:latin typeface="Calibri"/>
                <a:ea typeface="Calibri"/>
                <a:cs typeface="Calibri"/>
                <a:sym typeface="Calibri"/>
              </a:rPr>
              <a:t>39</a:t>
            </a:r>
            <a:endParaRPr b="0" i="0" sz="16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Calibri"/>
                <a:ea typeface="Calibri"/>
                <a:cs typeface="Calibri"/>
                <a:sym typeface="Calibri"/>
              </a:rPr>
              <a:t>Improvement from providing only Latitude and Longitude!</a:t>
            </a:r>
            <a:endParaRPr b="0" i="0" sz="1600" u="none" cap="none" strike="noStrike">
              <a:solidFill>
                <a:srgbClr val="000000"/>
              </a:solidFill>
              <a:latin typeface="Calibri"/>
              <a:ea typeface="Calibri"/>
              <a:cs typeface="Calibri"/>
              <a:sym typeface="Calibri"/>
            </a:endParaRPr>
          </a:p>
        </p:txBody>
      </p:sp>
      <p:pic>
        <p:nvPicPr>
          <p:cNvPr id="374" name="Google Shape;374;g13e3bce426c_1_40"/>
          <p:cNvPicPr preferRelativeResize="0"/>
          <p:nvPr/>
        </p:nvPicPr>
        <p:blipFill rotWithShape="1">
          <a:blip r:embed="rId3">
            <a:alphaModFix/>
          </a:blip>
          <a:srcRect b="0" l="0" r="0" t="57619"/>
          <a:stretch/>
        </p:blipFill>
        <p:spPr>
          <a:xfrm>
            <a:off x="1865050" y="2100725"/>
            <a:ext cx="8151000" cy="364000"/>
          </a:xfrm>
          <a:prstGeom prst="rect">
            <a:avLst/>
          </a:prstGeom>
          <a:noFill/>
          <a:ln>
            <a:noFill/>
          </a:ln>
        </p:spPr>
      </p:pic>
      <p:sp>
        <p:nvSpPr>
          <p:cNvPr id="375" name="Google Shape;375;g13e3bce426c_1_40"/>
          <p:cNvSpPr txBox="1"/>
          <p:nvPr/>
        </p:nvSpPr>
        <p:spPr>
          <a:xfrm>
            <a:off x="6797850" y="5103075"/>
            <a:ext cx="5380200" cy="831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Calibri"/>
                <a:ea typeface="Calibri"/>
                <a:cs typeface="Calibri"/>
                <a:sym typeface="Calibri"/>
              </a:rPr>
              <a:t>for eg: </a:t>
            </a:r>
            <a:endParaRPr b="0" i="0" sz="14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Calibri"/>
                <a:ea typeface="Calibri"/>
                <a:cs typeface="Calibri"/>
                <a:sym typeface="Calibri"/>
              </a:rPr>
              <a:t>Short trips from University to Apartment versus Kiosks only used for long trips </a:t>
            </a:r>
            <a:endParaRPr b="0" i="0" sz="1400" u="none" cap="none" strike="noStrike">
              <a:solidFill>
                <a:srgbClr val="000000"/>
              </a:solidFill>
              <a:latin typeface="Calibri"/>
              <a:ea typeface="Calibri"/>
              <a:cs typeface="Calibri"/>
              <a:sym typeface="Calibri"/>
            </a:endParaRPr>
          </a:p>
        </p:txBody>
      </p:sp>
      <p:pic>
        <p:nvPicPr>
          <p:cNvPr id="376" name="Google Shape;376;g13e3bce426c_1_40"/>
          <p:cNvPicPr preferRelativeResize="0"/>
          <p:nvPr/>
        </p:nvPicPr>
        <p:blipFill>
          <a:blip r:embed="rId4">
            <a:alphaModFix/>
          </a:blip>
          <a:stretch>
            <a:fillRect/>
          </a:stretch>
        </p:blipFill>
        <p:spPr>
          <a:xfrm>
            <a:off x="932125" y="2464725"/>
            <a:ext cx="5486351" cy="41678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2"/>
                                        </p:tgtEl>
                                        <p:attrNameLst>
                                          <p:attrName>style.visibility</p:attrName>
                                        </p:attrNameLst>
                                      </p:cBhvr>
                                      <p:to>
                                        <p:strVal val="visible"/>
                                      </p:to>
                                    </p:set>
                                    <p:animEffect filter="fade" transition="in">
                                      <p:cBhvr>
                                        <p:cTn dur="1000"/>
                                        <p:tgtEl>
                                          <p:spTgt spid="37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4"/>
                                        </p:tgtEl>
                                        <p:attrNameLst>
                                          <p:attrName>style.visibility</p:attrName>
                                        </p:attrNameLst>
                                      </p:cBhvr>
                                      <p:to>
                                        <p:strVal val="visible"/>
                                      </p:to>
                                    </p:set>
                                    <p:animEffect filter="fade" transition="in">
                                      <p:cBhvr>
                                        <p:cTn dur="1000"/>
                                        <p:tgtEl>
                                          <p:spTgt spid="37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3"/>
                                        </p:tgtEl>
                                        <p:attrNameLst>
                                          <p:attrName>style.visibility</p:attrName>
                                        </p:attrNameLst>
                                      </p:cBhvr>
                                      <p:to>
                                        <p:strVal val="visible"/>
                                      </p:to>
                                    </p:set>
                                    <p:animEffect filter="fade" transition="in">
                                      <p:cBhvr>
                                        <p:cTn dur="1000"/>
                                        <p:tgtEl>
                                          <p:spTgt spid="37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5"/>
                                        </p:tgtEl>
                                        <p:attrNameLst>
                                          <p:attrName>style.visibility</p:attrName>
                                        </p:attrNameLst>
                                      </p:cBhvr>
                                      <p:to>
                                        <p:strVal val="visible"/>
                                      </p:to>
                                    </p:set>
                                    <p:animEffect filter="fade" transition="in">
                                      <p:cBhvr>
                                        <p:cTn dur="1000"/>
                                        <p:tgtEl>
                                          <p:spTgt spid="37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g13e3bce426c_1_51"/>
          <p:cNvSpPr txBox="1"/>
          <p:nvPr>
            <p:ph type="title"/>
          </p:nvPr>
        </p:nvSpPr>
        <p:spPr>
          <a:xfrm>
            <a:off x="838200" y="365125"/>
            <a:ext cx="10515600" cy="4749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2400"/>
              <a:buFont typeface="Calibri"/>
              <a:buNone/>
            </a:pPr>
            <a:r>
              <a:rPr b="1" lang="en-US" sz="2400"/>
              <a:t>KNN Models contd.</a:t>
            </a:r>
            <a:endParaRPr/>
          </a:p>
        </p:txBody>
      </p:sp>
      <p:cxnSp>
        <p:nvCxnSpPr>
          <p:cNvPr id="382" name="Google Shape;382;g13e3bce426c_1_51"/>
          <p:cNvCxnSpPr/>
          <p:nvPr/>
        </p:nvCxnSpPr>
        <p:spPr>
          <a:xfrm>
            <a:off x="932121" y="733646"/>
            <a:ext cx="10421700" cy="0"/>
          </a:xfrm>
          <a:prstGeom prst="straightConnector1">
            <a:avLst/>
          </a:prstGeom>
          <a:noFill/>
          <a:ln cap="flat" cmpd="sng" w="9525">
            <a:solidFill>
              <a:schemeClr val="accent2"/>
            </a:solidFill>
            <a:prstDash val="solid"/>
            <a:miter lim="800000"/>
            <a:headEnd len="sm" w="sm" type="none"/>
            <a:tailEnd len="sm" w="sm" type="none"/>
          </a:ln>
        </p:spPr>
      </p:cxnSp>
      <p:sp>
        <p:nvSpPr>
          <p:cNvPr id="383" name="Google Shape;383;g13e3bce426c_1_51"/>
          <p:cNvSpPr txBox="1"/>
          <p:nvPr/>
        </p:nvSpPr>
        <p:spPr>
          <a:xfrm>
            <a:off x="838200" y="733650"/>
            <a:ext cx="9924600" cy="1939500"/>
          </a:xfrm>
          <a:prstGeom prst="rect">
            <a:avLst/>
          </a:prstGeom>
          <a:noFill/>
          <a:ln>
            <a:noFill/>
          </a:ln>
        </p:spPr>
        <p:txBody>
          <a:bodyPr anchorCtr="0" anchor="t" bIns="91425" lIns="91425" spcFirstLastPara="1" rIns="91425" wrap="square" tIns="91425">
            <a:spAutoFit/>
          </a:bodyPr>
          <a:lstStyle/>
          <a:p>
            <a:pPr indent="0" lvl="0" marL="457200" marR="0" rtl="0" algn="l">
              <a:lnSpc>
                <a:spcPct val="100000"/>
              </a:lnSpc>
              <a:spcBef>
                <a:spcPts val="0"/>
              </a:spcBef>
              <a:spcAft>
                <a:spcPts val="0"/>
              </a:spcAft>
              <a:buClr>
                <a:srgbClr val="000000"/>
              </a:buClr>
              <a:buSzPts val="2000"/>
              <a:buFont typeface="Arial"/>
              <a:buNone/>
            </a:pPr>
            <a:r>
              <a:rPr b="1" i="0" lang="en-US" sz="2000" u="none" cap="none" strike="noStrike">
                <a:solidFill>
                  <a:schemeClr val="dk1"/>
                </a:solidFill>
                <a:latin typeface="Calibri"/>
                <a:ea typeface="Calibri"/>
                <a:cs typeface="Calibri"/>
                <a:sym typeface="Calibri"/>
              </a:rPr>
              <a:t>Model 3:</a:t>
            </a:r>
            <a:endParaRPr b="1" i="0" sz="2000" u="none" cap="none" strike="noStrike">
              <a:solidFill>
                <a:schemeClr val="dk1"/>
              </a:solidFill>
              <a:latin typeface="Calibri"/>
              <a:ea typeface="Calibri"/>
              <a:cs typeface="Calibri"/>
              <a:sym typeface="Calibri"/>
            </a:endParaRPr>
          </a:p>
          <a:p>
            <a:pPr indent="-355600" lvl="0" marL="457200" marR="0" rtl="0" algn="l">
              <a:lnSpc>
                <a:spcPct val="100000"/>
              </a:lnSpc>
              <a:spcBef>
                <a:spcPts val="0"/>
              </a:spcBef>
              <a:spcAft>
                <a:spcPts val="0"/>
              </a:spcAft>
              <a:buClr>
                <a:schemeClr val="dk1"/>
              </a:buClr>
              <a:buSzPts val="2000"/>
              <a:buFont typeface="Calibri"/>
              <a:buChar char="●"/>
            </a:pPr>
            <a:r>
              <a:rPr b="0" i="0" lang="en-US" sz="2000" u="none" cap="none" strike="noStrike">
                <a:solidFill>
                  <a:schemeClr val="dk1"/>
                </a:solidFill>
                <a:latin typeface="Calibri"/>
                <a:ea typeface="Calibri"/>
                <a:cs typeface="Calibri"/>
                <a:sym typeface="Calibri"/>
              </a:rPr>
              <a:t>Predicting the volume of trips based on Latitude, Longitude and Temperature.</a:t>
            </a:r>
            <a:endParaRPr b="0" i="0" sz="2000" u="none" cap="none" strike="noStrike">
              <a:solidFill>
                <a:schemeClr val="dk1"/>
              </a:solidFill>
              <a:latin typeface="Calibri"/>
              <a:ea typeface="Calibri"/>
              <a:cs typeface="Calibri"/>
              <a:sym typeface="Calibri"/>
            </a:endParaRPr>
          </a:p>
          <a:p>
            <a:pPr indent="-355600" lvl="0" marL="457200" marR="0" rtl="0" algn="l">
              <a:lnSpc>
                <a:spcPct val="100000"/>
              </a:lnSpc>
              <a:spcBef>
                <a:spcPts val="0"/>
              </a:spcBef>
              <a:spcAft>
                <a:spcPts val="0"/>
              </a:spcAft>
              <a:buClr>
                <a:schemeClr val="dk1"/>
              </a:buClr>
              <a:buSzPts val="2000"/>
              <a:buFont typeface="Calibri"/>
              <a:buChar char="●"/>
            </a:pPr>
            <a:r>
              <a:rPr b="0" i="0" lang="en-US" sz="2000" u="none" cap="none" strike="noStrike">
                <a:solidFill>
                  <a:schemeClr val="dk1"/>
                </a:solidFill>
                <a:latin typeface="Calibri"/>
                <a:ea typeface="Calibri"/>
                <a:cs typeface="Calibri"/>
                <a:sym typeface="Calibri"/>
              </a:rPr>
              <a:t>Scaling of variables to a common scale required to calculate distances appropriately</a:t>
            </a:r>
            <a:endParaRPr b="0" i="0" sz="20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Calibri"/>
              <a:ea typeface="Calibri"/>
              <a:cs typeface="Calibri"/>
              <a:sym typeface="Calibri"/>
            </a:endParaRPr>
          </a:p>
          <a:p>
            <a:pPr indent="0" lvl="0" marL="45720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384" name="Google Shape;384;g13e3bce426c_1_51"/>
          <p:cNvSpPr txBox="1"/>
          <p:nvPr/>
        </p:nvSpPr>
        <p:spPr>
          <a:xfrm>
            <a:off x="7240825" y="4414150"/>
            <a:ext cx="4560900" cy="1477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Calibri"/>
                <a:ea typeface="Calibri"/>
                <a:cs typeface="Calibri"/>
                <a:sym typeface="Calibri"/>
              </a:rPr>
              <a:t>Minimum RMSE observed(Out of Sample)=</a:t>
            </a:r>
            <a:r>
              <a:rPr b="1" i="0" lang="en-US" sz="1400" u="none" cap="none" strike="noStrike">
                <a:solidFill>
                  <a:srgbClr val="000000"/>
                </a:solidFill>
                <a:latin typeface="Calibri"/>
                <a:ea typeface="Calibri"/>
                <a:cs typeface="Calibri"/>
                <a:sym typeface="Calibri"/>
              </a:rPr>
              <a:t>48.5</a:t>
            </a:r>
            <a:r>
              <a:rPr b="0" i="0" lang="en-US" sz="1400" u="none" cap="none" strike="noStrike">
                <a:solidFill>
                  <a:srgbClr val="000000"/>
                </a:solidFill>
                <a:latin typeface="Calibri"/>
                <a:ea typeface="Calibri"/>
                <a:cs typeface="Calibri"/>
                <a:sym typeface="Calibri"/>
              </a:rPr>
              <a:t> for K= 233</a:t>
            </a:r>
            <a:endParaRPr b="0" i="0" sz="14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Calibri"/>
                <a:ea typeface="Calibri"/>
                <a:cs typeface="Calibri"/>
                <a:sym typeface="Calibri"/>
              </a:rPr>
              <a:t>Improvement by providing Temperature as a predictor variable instead of LongTrip. - Makes sense as it provides more numerical information which helps predict the number of trips better, reducing the RMSE.</a:t>
            </a:r>
            <a:endParaRPr b="0" i="0" sz="1400" u="none" cap="none" strike="noStrike">
              <a:solidFill>
                <a:srgbClr val="000000"/>
              </a:solidFill>
              <a:latin typeface="Calibri"/>
              <a:ea typeface="Calibri"/>
              <a:cs typeface="Calibri"/>
              <a:sym typeface="Calibri"/>
            </a:endParaRPr>
          </a:p>
        </p:txBody>
      </p:sp>
      <p:pic>
        <p:nvPicPr>
          <p:cNvPr id="385" name="Google Shape;385;g13e3bce426c_1_51"/>
          <p:cNvPicPr preferRelativeResize="0"/>
          <p:nvPr/>
        </p:nvPicPr>
        <p:blipFill rotWithShape="1">
          <a:blip r:embed="rId3">
            <a:alphaModFix/>
          </a:blip>
          <a:srcRect b="45453" l="0" r="0" t="17938"/>
          <a:stretch/>
        </p:blipFill>
        <p:spPr>
          <a:xfrm>
            <a:off x="1886900" y="2126300"/>
            <a:ext cx="8151000" cy="314450"/>
          </a:xfrm>
          <a:prstGeom prst="rect">
            <a:avLst/>
          </a:prstGeom>
          <a:noFill/>
          <a:ln>
            <a:noFill/>
          </a:ln>
        </p:spPr>
      </p:pic>
      <p:pic>
        <p:nvPicPr>
          <p:cNvPr id="386" name="Google Shape;386;g13e3bce426c_1_51"/>
          <p:cNvPicPr preferRelativeResize="0"/>
          <p:nvPr/>
        </p:nvPicPr>
        <p:blipFill rotWithShape="1">
          <a:blip r:embed="rId4">
            <a:alphaModFix/>
          </a:blip>
          <a:srcRect b="0" l="0" r="0" t="0"/>
          <a:stretch/>
        </p:blipFill>
        <p:spPr>
          <a:xfrm>
            <a:off x="932125" y="2508350"/>
            <a:ext cx="5909842" cy="43496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3"/>
                                        </p:tgtEl>
                                        <p:attrNameLst>
                                          <p:attrName>style.visibility</p:attrName>
                                        </p:attrNameLst>
                                      </p:cBhvr>
                                      <p:to>
                                        <p:strVal val="visible"/>
                                      </p:to>
                                    </p:set>
                                    <p:animEffect filter="fade" transition="in">
                                      <p:cBhvr>
                                        <p:cTn dur="1000"/>
                                        <p:tgtEl>
                                          <p:spTgt spid="38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5"/>
                                        </p:tgtEl>
                                        <p:attrNameLst>
                                          <p:attrName>style.visibility</p:attrName>
                                        </p:attrNameLst>
                                      </p:cBhvr>
                                      <p:to>
                                        <p:strVal val="visible"/>
                                      </p:to>
                                    </p:set>
                                    <p:animEffect filter="fade" transition="in">
                                      <p:cBhvr>
                                        <p:cTn dur="1000"/>
                                        <p:tgtEl>
                                          <p:spTgt spid="38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6"/>
                                        </p:tgtEl>
                                        <p:attrNameLst>
                                          <p:attrName>style.visibility</p:attrName>
                                        </p:attrNameLst>
                                      </p:cBhvr>
                                      <p:to>
                                        <p:strVal val="visible"/>
                                      </p:to>
                                    </p:set>
                                    <p:animEffect filter="fade" transition="in">
                                      <p:cBhvr>
                                        <p:cTn dur="1000"/>
                                        <p:tgtEl>
                                          <p:spTgt spid="38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4"/>
                                        </p:tgtEl>
                                        <p:attrNameLst>
                                          <p:attrName>style.visibility</p:attrName>
                                        </p:attrNameLst>
                                      </p:cBhvr>
                                      <p:to>
                                        <p:strVal val="visible"/>
                                      </p:to>
                                    </p:set>
                                    <p:animEffect filter="fade" transition="in">
                                      <p:cBhvr>
                                        <p:cTn dur="1000"/>
                                        <p:tgtEl>
                                          <p:spTgt spid="38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g13e3bce426c_1_61"/>
          <p:cNvSpPr txBox="1"/>
          <p:nvPr>
            <p:ph type="title"/>
          </p:nvPr>
        </p:nvSpPr>
        <p:spPr>
          <a:xfrm>
            <a:off x="838200" y="365125"/>
            <a:ext cx="10515600" cy="4749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2400"/>
              <a:buFont typeface="Calibri"/>
              <a:buNone/>
            </a:pPr>
            <a:r>
              <a:rPr b="1" lang="en-US" sz="2400"/>
              <a:t>KNN Models contd.</a:t>
            </a:r>
            <a:endParaRPr/>
          </a:p>
        </p:txBody>
      </p:sp>
      <p:cxnSp>
        <p:nvCxnSpPr>
          <p:cNvPr id="392" name="Google Shape;392;g13e3bce426c_1_61"/>
          <p:cNvCxnSpPr/>
          <p:nvPr/>
        </p:nvCxnSpPr>
        <p:spPr>
          <a:xfrm>
            <a:off x="932121" y="733646"/>
            <a:ext cx="10421700" cy="0"/>
          </a:xfrm>
          <a:prstGeom prst="straightConnector1">
            <a:avLst/>
          </a:prstGeom>
          <a:noFill/>
          <a:ln cap="flat" cmpd="sng" w="9525">
            <a:solidFill>
              <a:schemeClr val="accent2"/>
            </a:solidFill>
            <a:prstDash val="solid"/>
            <a:miter lim="800000"/>
            <a:headEnd len="sm" w="sm" type="none"/>
            <a:tailEnd len="sm" w="sm" type="none"/>
          </a:ln>
        </p:spPr>
      </p:cxnSp>
      <p:sp>
        <p:nvSpPr>
          <p:cNvPr id="393" name="Google Shape;393;g13e3bce426c_1_61"/>
          <p:cNvSpPr txBox="1"/>
          <p:nvPr/>
        </p:nvSpPr>
        <p:spPr>
          <a:xfrm>
            <a:off x="838200" y="733650"/>
            <a:ext cx="9924600" cy="1939500"/>
          </a:xfrm>
          <a:prstGeom prst="rect">
            <a:avLst/>
          </a:prstGeom>
          <a:noFill/>
          <a:ln>
            <a:noFill/>
          </a:ln>
        </p:spPr>
        <p:txBody>
          <a:bodyPr anchorCtr="0" anchor="t" bIns="91425" lIns="91425" spcFirstLastPara="1" rIns="91425" wrap="square" tIns="91425">
            <a:spAutoFit/>
          </a:bodyPr>
          <a:lstStyle/>
          <a:p>
            <a:pPr indent="0" lvl="0" marL="457200" marR="0" rtl="0" algn="l">
              <a:lnSpc>
                <a:spcPct val="100000"/>
              </a:lnSpc>
              <a:spcBef>
                <a:spcPts val="0"/>
              </a:spcBef>
              <a:spcAft>
                <a:spcPts val="0"/>
              </a:spcAft>
              <a:buClr>
                <a:srgbClr val="000000"/>
              </a:buClr>
              <a:buSzPts val="2000"/>
              <a:buFont typeface="Arial"/>
              <a:buNone/>
            </a:pPr>
            <a:r>
              <a:rPr b="1" i="0" lang="en-US" sz="2000" u="none" cap="none" strike="noStrike">
                <a:solidFill>
                  <a:schemeClr val="dk1"/>
                </a:solidFill>
                <a:latin typeface="Calibri"/>
                <a:ea typeface="Calibri"/>
                <a:cs typeface="Calibri"/>
                <a:sym typeface="Calibri"/>
              </a:rPr>
              <a:t>Model 4</a:t>
            </a:r>
            <a:r>
              <a:rPr b="0" i="0" lang="en-US" sz="2000" u="none" cap="none" strike="noStrike">
                <a:solidFill>
                  <a:schemeClr val="dk1"/>
                </a:solidFill>
                <a:latin typeface="Calibri"/>
                <a:ea typeface="Calibri"/>
                <a:cs typeface="Calibri"/>
                <a:sym typeface="Calibri"/>
              </a:rPr>
              <a:t>:</a:t>
            </a:r>
            <a:endParaRPr b="0" i="0" sz="2000" u="none" cap="none" strike="noStrike">
              <a:solidFill>
                <a:schemeClr val="dk1"/>
              </a:solidFill>
              <a:latin typeface="Calibri"/>
              <a:ea typeface="Calibri"/>
              <a:cs typeface="Calibri"/>
              <a:sym typeface="Calibri"/>
            </a:endParaRPr>
          </a:p>
          <a:p>
            <a:pPr indent="-355600" lvl="0" marL="457200" marR="0" rtl="0" algn="l">
              <a:lnSpc>
                <a:spcPct val="100000"/>
              </a:lnSpc>
              <a:spcBef>
                <a:spcPts val="0"/>
              </a:spcBef>
              <a:spcAft>
                <a:spcPts val="0"/>
              </a:spcAft>
              <a:buClr>
                <a:schemeClr val="dk1"/>
              </a:buClr>
              <a:buSzPts val="2000"/>
              <a:buFont typeface="Calibri"/>
              <a:buChar char="●"/>
            </a:pPr>
            <a:r>
              <a:rPr b="0" i="0" lang="en-US" sz="2000" u="none" cap="none" strike="noStrike">
                <a:solidFill>
                  <a:schemeClr val="dk1"/>
                </a:solidFill>
                <a:latin typeface="Calibri"/>
                <a:ea typeface="Calibri"/>
                <a:cs typeface="Calibri"/>
                <a:sym typeface="Calibri"/>
              </a:rPr>
              <a:t>Predicting the volume of trips based on Latitude, Longitude, Temperature and LongTrip.</a:t>
            </a:r>
            <a:endParaRPr b="0" i="0" sz="2000" u="none" cap="none" strike="noStrike">
              <a:solidFill>
                <a:schemeClr val="dk1"/>
              </a:solidFill>
              <a:latin typeface="Calibri"/>
              <a:ea typeface="Calibri"/>
              <a:cs typeface="Calibri"/>
              <a:sym typeface="Calibri"/>
            </a:endParaRPr>
          </a:p>
          <a:p>
            <a:pPr indent="-355600" lvl="0" marL="457200" marR="0" rtl="0" algn="l">
              <a:lnSpc>
                <a:spcPct val="100000"/>
              </a:lnSpc>
              <a:spcBef>
                <a:spcPts val="0"/>
              </a:spcBef>
              <a:spcAft>
                <a:spcPts val="0"/>
              </a:spcAft>
              <a:buClr>
                <a:schemeClr val="dk1"/>
              </a:buClr>
              <a:buSzPts val="2000"/>
              <a:buFont typeface="Calibri"/>
              <a:buChar char="●"/>
            </a:pPr>
            <a:r>
              <a:rPr b="0" i="0" lang="en-US" sz="2000" u="none" cap="none" strike="noStrike">
                <a:solidFill>
                  <a:schemeClr val="dk1"/>
                </a:solidFill>
                <a:latin typeface="Calibri"/>
                <a:ea typeface="Calibri"/>
                <a:cs typeface="Calibri"/>
                <a:sym typeface="Calibri"/>
              </a:rPr>
              <a:t>Scaling of variables to a common scale required to calculate distances appropriately</a:t>
            </a:r>
            <a:endParaRPr b="0" i="0" sz="20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Calibri"/>
              <a:ea typeface="Calibri"/>
              <a:cs typeface="Calibri"/>
              <a:sym typeface="Calibri"/>
            </a:endParaRPr>
          </a:p>
          <a:p>
            <a:pPr indent="0" lvl="0" marL="45720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394" name="Google Shape;394;g13e3bce426c_1_61"/>
          <p:cNvSpPr txBox="1"/>
          <p:nvPr/>
        </p:nvSpPr>
        <p:spPr>
          <a:xfrm>
            <a:off x="7240825" y="4414150"/>
            <a:ext cx="4560900" cy="212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Calibri"/>
                <a:ea typeface="Calibri"/>
                <a:cs typeface="Calibri"/>
                <a:sym typeface="Calibri"/>
              </a:rPr>
              <a:t>Minimum RMSE observed(Out of Sample)=</a:t>
            </a:r>
            <a:r>
              <a:rPr b="1" i="0" lang="en-US" sz="1400" u="none" cap="none" strike="noStrike">
                <a:solidFill>
                  <a:srgbClr val="000000"/>
                </a:solidFill>
                <a:latin typeface="Calibri"/>
                <a:ea typeface="Calibri"/>
                <a:cs typeface="Calibri"/>
                <a:sym typeface="Calibri"/>
              </a:rPr>
              <a:t>48.5</a:t>
            </a:r>
            <a:r>
              <a:rPr b="0" i="0" lang="en-US" sz="1400" u="none" cap="none" strike="noStrike">
                <a:solidFill>
                  <a:srgbClr val="000000"/>
                </a:solidFill>
                <a:latin typeface="Calibri"/>
                <a:ea typeface="Calibri"/>
                <a:cs typeface="Calibri"/>
                <a:sym typeface="Calibri"/>
              </a:rPr>
              <a:t> for K= 109</a:t>
            </a:r>
            <a:endParaRPr b="0" i="0" sz="14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Calibri"/>
                <a:ea typeface="Calibri"/>
                <a:cs typeface="Calibri"/>
                <a:sym typeface="Calibri"/>
              </a:rPr>
              <a:t>Performance less similar as to including only temperature along with Latitude and Longitude, just number of nearest neighbors required corresponding to minimum RMSE has decreased.</a:t>
            </a:r>
            <a:endParaRPr b="0" i="0" sz="14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Calibri"/>
                <a:ea typeface="Calibri"/>
                <a:cs typeface="Calibri"/>
                <a:sym typeface="Calibri"/>
              </a:rPr>
              <a:t>Expected behavior as temperature being highly influential in determining the trip length</a:t>
            </a:r>
            <a:endParaRPr b="0" i="0" sz="1400" u="none" cap="none" strike="noStrike">
              <a:solidFill>
                <a:srgbClr val="000000"/>
              </a:solidFill>
              <a:latin typeface="Calibri"/>
              <a:ea typeface="Calibri"/>
              <a:cs typeface="Calibri"/>
              <a:sym typeface="Calibri"/>
            </a:endParaRPr>
          </a:p>
        </p:txBody>
      </p:sp>
      <p:pic>
        <p:nvPicPr>
          <p:cNvPr id="395" name="Google Shape;395;g13e3bce426c_1_61"/>
          <p:cNvPicPr preferRelativeResize="0"/>
          <p:nvPr/>
        </p:nvPicPr>
        <p:blipFill rotWithShape="1">
          <a:blip r:embed="rId3">
            <a:alphaModFix/>
          </a:blip>
          <a:srcRect b="0" l="0" r="0" t="17938"/>
          <a:stretch/>
        </p:blipFill>
        <p:spPr>
          <a:xfrm>
            <a:off x="1932875" y="1968238"/>
            <a:ext cx="8151000" cy="704900"/>
          </a:xfrm>
          <a:prstGeom prst="rect">
            <a:avLst/>
          </a:prstGeom>
          <a:noFill/>
          <a:ln>
            <a:noFill/>
          </a:ln>
        </p:spPr>
      </p:pic>
      <p:pic>
        <p:nvPicPr>
          <p:cNvPr id="396" name="Google Shape;396;g13e3bce426c_1_61"/>
          <p:cNvPicPr preferRelativeResize="0"/>
          <p:nvPr/>
        </p:nvPicPr>
        <p:blipFill rotWithShape="1">
          <a:blip r:embed="rId4">
            <a:alphaModFix/>
          </a:blip>
          <a:srcRect b="0" l="0" r="0" t="0"/>
          <a:stretch/>
        </p:blipFill>
        <p:spPr>
          <a:xfrm>
            <a:off x="838200" y="2673150"/>
            <a:ext cx="5626050" cy="414077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3"/>
                                        </p:tgtEl>
                                        <p:attrNameLst>
                                          <p:attrName>style.visibility</p:attrName>
                                        </p:attrNameLst>
                                      </p:cBhvr>
                                      <p:to>
                                        <p:strVal val="visible"/>
                                      </p:to>
                                    </p:set>
                                    <p:animEffect filter="fade" transition="in">
                                      <p:cBhvr>
                                        <p:cTn dur="1000"/>
                                        <p:tgtEl>
                                          <p:spTgt spid="39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5"/>
                                        </p:tgtEl>
                                        <p:attrNameLst>
                                          <p:attrName>style.visibility</p:attrName>
                                        </p:attrNameLst>
                                      </p:cBhvr>
                                      <p:to>
                                        <p:strVal val="visible"/>
                                      </p:to>
                                    </p:set>
                                    <p:animEffect filter="fade" transition="in">
                                      <p:cBhvr>
                                        <p:cTn dur="1000"/>
                                        <p:tgtEl>
                                          <p:spTgt spid="39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6"/>
                                        </p:tgtEl>
                                        <p:attrNameLst>
                                          <p:attrName>style.visibility</p:attrName>
                                        </p:attrNameLst>
                                      </p:cBhvr>
                                      <p:to>
                                        <p:strVal val="visible"/>
                                      </p:to>
                                    </p:set>
                                    <p:animEffect filter="fade" transition="in">
                                      <p:cBhvr>
                                        <p:cTn dur="1000"/>
                                        <p:tgtEl>
                                          <p:spTgt spid="39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4"/>
                                        </p:tgtEl>
                                        <p:attrNameLst>
                                          <p:attrName>style.visibility</p:attrName>
                                        </p:attrNameLst>
                                      </p:cBhvr>
                                      <p:to>
                                        <p:strVal val="visible"/>
                                      </p:to>
                                    </p:set>
                                    <p:animEffect filter="fade" transition="in">
                                      <p:cBhvr>
                                        <p:cTn dur="1000"/>
                                        <p:tgtEl>
                                          <p:spTgt spid="39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sp>
        <p:nvSpPr>
          <p:cNvPr id="401" name="Google Shape;401;g13e3bce426c_1_71"/>
          <p:cNvSpPr txBox="1"/>
          <p:nvPr>
            <p:ph type="title"/>
          </p:nvPr>
        </p:nvSpPr>
        <p:spPr>
          <a:xfrm>
            <a:off x="838200" y="365125"/>
            <a:ext cx="10515600" cy="47490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Calibri"/>
              <a:buNone/>
            </a:pPr>
            <a:r>
              <a:rPr b="1" lang="en-US" sz="2400"/>
              <a:t>KNN Models - Summary</a:t>
            </a:r>
            <a:endParaRPr/>
          </a:p>
        </p:txBody>
      </p:sp>
      <p:cxnSp>
        <p:nvCxnSpPr>
          <p:cNvPr id="402" name="Google Shape;402;g13e3bce426c_1_71"/>
          <p:cNvCxnSpPr/>
          <p:nvPr/>
        </p:nvCxnSpPr>
        <p:spPr>
          <a:xfrm>
            <a:off x="932121" y="733646"/>
            <a:ext cx="10421700" cy="0"/>
          </a:xfrm>
          <a:prstGeom prst="straightConnector1">
            <a:avLst/>
          </a:prstGeom>
          <a:noFill/>
          <a:ln cap="flat" cmpd="sng" w="9525">
            <a:solidFill>
              <a:schemeClr val="accent2"/>
            </a:solidFill>
            <a:prstDash val="solid"/>
            <a:miter lim="800000"/>
            <a:headEnd len="sm" w="sm" type="none"/>
            <a:tailEnd len="sm" w="sm" type="none"/>
          </a:ln>
        </p:spPr>
      </p:cxnSp>
      <p:sp>
        <p:nvSpPr>
          <p:cNvPr id="403" name="Google Shape;403;g13e3bce426c_1_71"/>
          <p:cNvSpPr txBox="1"/>
          <p:nvPr/>
        </p:nvSpPr>
        <p:spPr>
          <a:xfrm>
            <a:off x="838200" y="1126600"/>
            <a:ext cx="9924600" cy="2555100"/>
          </a:xfrm>
          <a:prstGeom prst="rect">
            <a:avLst/>
          </a:prstGeom>
          <a:noFill/>
          <a:ln>
            <a:noFill/>
          </a:ln>
        </p:spPr>
        <p:txBody>
          <a:bodyPr anchorCtr="0" anchor="t" bIns="91425" lIns="91425" spcFirstLastPara="1" rIns="91425" wrap="square" tIns="91425">
            <a:spAutoFit/>
          </a:bodyPr>
          <a:lstStyle/>
          <a:p>
            <a:pPr indent="-355600" lvl="0" marL="457200" marR="0" rtl="0" algn="l">
              <a:lnSpc>
                <a:spcPct val="100000"/>
              </a:lnSpc>
              <a:spcBef>
                <a:spcPts val="0"/>
              </a:spcBef>
              <a:spcAft>
                <a:spcPts val="0"/>
              </a:spcAft>
              <a:buClr>
                <a:schemeClr val="dk1"/>
              </a:buClr>
              <a:buSzPts val="2000"/>
              <a:buFont typeface="Calibri"/>
              <a:buChar char="●"/>
            </a:pPr>
            <a:r>
              <a:rPr b="0" i="0" lang="en-US" sz="2000" u="none" cap="none" strike="noStrike">
                <a:solidFill>
                  <a:schemeClr val="dk1"/>
                </a:solidFill>
                <a:latin typeface="Calibri"/>
                <a:ea typeface="Calibri"/>
                <a:cs typeface="Calibri"/>
                <a:sym typeface="Calibri"/>
              </a:rPr>
              <a:t>Best KNN out of Sample RMSE was with the value of 57.8 for K equals 106.</a:t>
            </a:r>
            <a:endParaRPr b="0" i="0" sz="2000" u="none" cap="none" strike="noStrike">
              <a:solidFill>
                <a:schemeClr val="dk1"/>
              </a:solidFill>
              <a:latin typeface="Calibri"/>
              <a:ea typeface="Calibri"/>
              <a:cs typeface="Calibri"/>
              <a:sym typeface="Calibri"/>
            </a:endParaRPr>
          </a:p>
          <a:p>
            <a:pPr indent="-355600" lvl="0" marL="457200" marR="0" rtl="0" algn="l">
              <a:lnSpc>
                <a:spcPct val="100000"/>
              </a:lnSpc>
              <a:spcBef>
                <a:spcPts val="0"/>
              </a:spcBef>
              <a:spcAft>
                <a:spcPts val="0"/>
              </a:spcAft>
              <a:buClr>
                <a:schemeClr val="dk1"/>
              </a:buClr>
              <a:buSzPts val="2000"/>
              <a:buFont typeface="Calibri"/>
              <a:buChar char="●"/>
            </a:pPr>
            <a:r>
              <a:rPr b="0" i="0" lang="en-US" sz="2000" u="none" cap="none" strike="noStrike">
                <a:solidFill>
                  <a:schemeClr val="dk1"/>
                </a:solidFill>
                <a:latin typeface="Calibri"/>
                <a:ea typeface="Calibri"/>
                <a:cs typeface="Calibri"/>
                <a:sym typeface="Calibri"/>
              </a:rPr>
              <a:t>KNN requires numeric type predictor values to calculate distances effectively.</a:t>
            </a:r>
            <a:endParaRPr b="0" i="0" sz="2000" u="none" cap="none" strike="noStrike">
              <a:solidFill>
                <a:schemeClr val="dk1"/>
              </a:solidFill>
              <a:latin typeface="Calibri"/>
              <a:ea typeface="Calibri"/>
              <a:cs typeface="Calibri"/>
              <a:sym typeface="Calibri"/>
            </a:endParaRPr>
          </a:p>
          <a:p>
            <a:pPr indent="-355600" lvl="0" marL="457200" marR="0" rtl="0" algn="l">
              <a:lnSpc>
                <a:spcPct val="100000"/>
              </a:lnSpc>
              <a:spcBef>
                <a:spcPts val="0"/>
              </a:spcBef>
              <a:spcAft>
                <a:spcPts val="0"/>
              </a:spcAft>
              <a:buClr>
                <a:schemeClr val="dk1"/>
              </a:buClr>
              <a:buSzPts val="2000"/>
              <a:buFont typeface="Calibri"/>
              <a:buChar char="●"/>
            </a:pPr>
            <a:r>
              <a:rPr b="0" i="0" lang="en-US" sz="2000" u="none" cap="none" strike="noStrike">
                <a:solidFill>
                  <a:schemeClr val="dk1"/>
                </a:solidFill>
                <a:latin typeface="Calibri"/>
                <a:ea typeface="Calibri"/>
                <a:cs typeface="Calibri"/>
                <a:sym typeface="Calibri"/>
              </a:rPr>
              <a:t>If Membership type and Month,Year need to be included in the predictor set, they need to be encoded as dummy variables.</a:t>
            </a:r>
            <a:endParaRPr b="0" i="0" sz="2000" u="none" cap="none" strike="noStrike">
              <a:solidFill>
                <a:schemeClr val="dk1"/>
              </a:solidFill>
              <a:latin typeface="Calibri"/>
              <a:ea typeface="Calibri"/>
              <a:cs typeface="Calibri"/>
              <a:sym typeface="Calibri"/>
            </a:endParaRPr>
          </a:p>
          <a:p>
            <a:pPr indent="-355600" lvl="0" marL="457200" marR="0" rtl="0" algn="l">
              <a:lnSpc>
                <a:spcPct val="100000"/>
              </a:lnSpc>
              <a:spcBef>
                <a:spcPts val="0"/>
              </a:spcBef>
              <a:spcAft>
                <a:spcPts val="0"/>
              </a:spcAft>
              <a:buClr>
                <a:schemeClr val="dk1"/>
              </a:buClr>
              <a:buSzPts val="2000"/>
              <a:buFont typeface="Calibri"/>
              <a:buChar char="●"/>
            </a:pPr>
            <a:r>
              <a:rPr b="0" i="0" lang="en-US" sz="2000" u="none" cap="none" strike="noStrike">
                <a:solidFill>
                  <a:schemeClr val="dk1"/>
                </a:solidFill>
                <a:latin typeface="Calibri"/>
                <a:ea typeface="Calibri"/>
                <a:cs typeface="Calibri"/>
                <a:sym typeface="Calibri"/>
              </a:rPr>
              <a:t>But performance degrades with increasing predictor variables - Curse of Dimensionality for KNN.</a:t>
            </a:r>
            <a:endParaRPr b="0" i="0" sz="2000" u="none" cap="none" strike="noStrike">
              <a:solidFill>
                <a:schemeClr val="dk1"/>
              </a:solidFill>
              <a:latin typeface="Calibri"/>
              <a:ea typeface="Calibri"/>
              <a:cs typeface="Calibri"/>
              <a:sym typeface="Calibri"/>
            </a:endParaRPr>
          </a:p>
          <a:p>
            <a:pPr indent="0" lvl="0" marL="45720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id="404" name="Google Shape;404;g13e3bce426c_1_71"/>
          <p:cNvPicPr preferRelativeResize="0"/>
          <p:nvPr/>
        </p:nvPicPr>
        <p:blipFill rotWithShape="1">
          <a:blip r:embed="rId3">
            <a:alphaModFix/>
          </a:blip>
          <a:srcRect b="0" l="0" r="0" t="0"/>
          <a:stretch/>
        </p:blipFill>
        <p:spPr>
          <a:xfrm>
            <a:off x="2549150" y="2976074"/>
            <a:ext cx="5993300" cy="3157475"/>
          </a:xfrm>
          <a:prstGeom prst="rect">
            <a:avLst/>
          </a:prstGeom>
          <a:noFill/>
          <a:ln>
            <a:noFill/>
          </a:ln>
        </p:spPr>
      </p:pic>
      <p:sp>
        <p:nvSpPr>
          <p:cNvPr id="405" name="Google Shape;405;g13e3bce426c_1_71"/>
          <p:cNvSpPr txBox="1"/>
          <p:nvPr/>
        </p:nvSpPr>
        <p:spPr>
          <a:xfrm>
            <a:off x="951600" y="5957450"/>
            <a:ext cx="9614400" cy="800400"/>
          </a:xfrm>
          <a:prstGeom prst="rect">
            <a:avLst/>
          </a:prstGeom>
          <a:noFill/>
          <a:ln>
            <a:noFill/>
          </a:ln>
        </p:spPr>
        <p:txBody>
          <a:bodyPr anchorCtr="0" anchor="t" bIns="91425" lIns="91425" spcFirstLastPara="1" rIns="91425" wrap="square" tIns="91425">
            <a:spAutoFit/>
          </a:bodyPr>
          <a:lstStyle/>
          <a:p>
            <a:pPr indent="-355600" lvl="0" marL="457200" marR="0" rtl="0" algn="l">
              <a:lnSpc>
                <a:spcPct val="100000"/>
              </a:lnSpc>
              <a:spcBef>
                <a:spcPts val="0"/>
              </a:spcBef>
              <a:spcAft>
                <a:spcPts val="0"/>
              </a:spcAft>
              <a:buClr>
                <a:schemeClr val="dk1"/>
              </a:buClr>
              <a:buSzPts val="2000"/>
              <a:buFont typeface="Calibri"/>
              <a:buChar char="●"/>
            </a:pPr>
            <a:r>
              <a:rPr b="0" i="0" lang="en-US" sz="2000" u="none" cap="none" strike="noStrike">
                <a:solidFill>
                  <a:schemeClr val="dk1"/>
                </a:solidFill>
                <a:latin typeface="Calibri"/>
                <a:ea typeface="Calibri"/>
                <a:cs typeface="Calibri"/>
                <a:sym typeface="Calibri"/>
              </a:rPr>
              <a:t>Next up: Testing other non-parametric models to leverage the information of MembershipType and (Month, year) to improve prediction results by reducing RMSE.</a:t>
            </a:r>
            <a:endParaRPr b="0" i="0" sz="1400" u="none" cap="none" strike="noStrike">
              <a:solidFill>
                <a:srgbClr val="000000"/>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3">
                                            <p:txEl>
                                              <p:pRg end="0" st="0"/>
                                            </p:txEl>
                                          </p:spTgt>
                                        </p:tgtEl>
                                        <p:attrNameLst>
                                          <p:attrName>style.visibility</p:attrName>
                                        </p:attrNameLst>
                                      </p:cBhvr>
                                      <p:to>
                                        <p:strVal val="visible"/>
                                      </p:to>
                                    </p:set>
                                    <p:animEffect filter="fade" transition="in">
                                      <p:cBhvr>
                                        <p:cTn dur="1000"/>
                                        <p:tgtEl>
                                          <p:spTgt spid="40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3">
                                            <p:txEl>
                                              <p:pRg end="1" st="1"/>
                                            </p:txEl>
                                          </p:spTgt>
                                        </p:tgtEl>
                                        <p:attrNameLst>
                                          <p:attrName>style.visibility</p:attrName>
                                        </p:attrNameLst>
                                      </p:cBhvr>
                                      <p:to>
                                        <p:strVal val="visible"/>
                                      </p:to>
                                    </p:set>
                                    <p:animEffect filter="fade" transition="in">
                                      <p:cBhvr>
                                        <p:cTn dur="1000"/>
                                        <p:tgtEl>
                                          <p:spTgt spid="40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3">
                                            <p:txEl>
                                              <p:pRg end="2" st="2"/>
                                            </p:txEl>
                                          </p:spTgt>
                                        </p:tgtEl>
                                        <p:attrNameLst>
                                          <p:attrName>style.visibility</p:attrName>
                                        </p:attrNameLst>
                                      </p:cBhvr>
                                      <p:to>
                                        <p:strVal val="visible"/>
                                      </p:to>
                                    </p:set>
                                    <p:animEffect filter="fade" transition="in">
                                      <p:cBhvr>
                                        <p:cTn dur="1000"/>
                                        <p:tgtEl>
                                          <p:spTgt spid="403">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3">
                                            <p:txEl>
                                              <p:pRg end="3" st="3"/>
                                            </p:txEl>
                                          </p:spTgt>
                                        </p:tgtEl>
                                        <p:attrNameLst>
                                          <p:attrName>style.visibility</p:attrName>
                                        </p:attrNameLst>
                                      </p:cBhvr>
                                      <p:to>
                                        <p:strVal val="visible"/>
                                      </p:to>
                                    </p:set>
                                    <p:animEffect filter="fade" transition="in">
                                      <p:cBhvr>
                                        <p:cTn dur="1000"/>
                                        <p:tgtEl>
                                          <p:spTgt spid="403">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3">
                                            <p:txEl>
                                              <p:pRg end="4" st="4"/>
                                            </p:txEl>
                                          </p:spTgt>
                                        </p:tgtEl>
                                        <p:attrNameLst>
                                          <p:attrName>style.visibility</p:attrName>
                                        </p:attrNameLst>
                                      </p:cBhvr>
                                      <p:to>
                                        <p:strVal val="visible"/>
                                      </p:to>
                                    </p:set>
                                    <p:animEffect filter="fade" transition="in">
                                      <p:cBhvr>
                                        <p:cTn dur="1000"/>
                                        <p:tgtEl>
                                          <p:spTgt spid="403">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3">
                                            <p:txEl>
                                              <p:pRg end="5" st="5"/>
                                            </p:txEl>
                                          </p:spTgt>
                                        </p:tgtEl>
                                        <p:attrNameLst>
                                          <p:attrName>style.visibility</p:attrName>
                                        </p:attrNameLst>
                                      </p:cBhvr>
                                      <p:to>
                                        <p:strVal val="visible"/>
                                      </p:to>
                                    </p:set>
                                    <p:animEffect filter="fade" transition="in">
                                      <p:cBhvr>
                                        <p:cTn dur="1000"/>
                                        <p:tgtEl>
                                          <p:spTgt spid="403">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4"/>
                                        </p:tgtEl>
                                        <p:attrNameLst>
                                          <p:attrName>style.visibility</p:attrName>
                                        </p:attrNameLst>
                                      </p:cBhvr>
                                      <p:to>
                                        <p:strVal val="visible"/>
                                      </p:to>
                                    </p:set>
                                    <p:animEffect filter="fade" transition="in">
                                      <p:cBhvr>
                                        <p:cTn dur="1000"/>
                                        <p:tgtEl>
                                          <p:spTgt spid="40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5"/>
                                        </p:tgtEl>
                                        <p:attrNameLst>
                                          <p:attrName>style.visibility</p:attrName>
                                        </p:attrNameLst>
                                      </p:cBhvr>
                                      <p:to>
                                        <p:strVal val="visible"/>
                                      </p:to>
                                    </p:set>
                                    <p:animEffect filter="fade" transition="in">
                                      <p:cBhvr>
                                        <p:cTn dur="1000"/>
                                        <p:tgtEl>
                                          <p:spTgt spid="40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g13e3bce426c_0_21"/>
          <p:cNvSpPr txBox="1"/>
          <p:nvPr>
            <p:ph type="ctrTitle"/>
          </p:nvPr>
        </p:nvSpPr>
        <p:spPr>
          <a:xfrm>
            <a:off x="109870" y="1127920"/>
            <a:ext cx="7747500" cy="23877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3600"/>
              <a:buFont typeface="Arial"/>
              <a:buNone/>
            </a:pPr>
            <a:r>
              <a:rPr lang="en-US" sz="3600">
                <a:latin typeface="Arial"/>
                <a:ea typeface="Arial"/>
                <a:cs typeface="Arial"/>
                <a:sym typeface="Arial"/>
              </a:rPr>
              <a:t>Boosting</a:t>
            </a:r>
            <a:endParaRPr/>
          </a:p>
        </p:txBody>
      </p:sp>
      <p:cxnSp>
        <p:nvCxnSpPr>
          <p:cNvPr id="411" name="Google Shape;411;g13e3bce426c_0_21"/>
          <p:cNvCxnSpPr/>
          <p:nvPr/>
        </p:nvCxnSpPr>
        <p:spPr>
          <a:xfrm flipH="1" rot="10800000">
            <a:off x="109870" y="3428988"/>
            <a:ext cx="11958000" cy="73500"/>
          </a:xfrm>
          <a:prstGeom prst="straightConnector1">
            <a:avLst/>
          </a:prstGeom>
          <a:noFill/>
          <a:ln cap="flat" cmpd="sng" w="9525">
            <a:solidFill>
              <a:schemeClr val="accent2"/>
            </a:solidFill>
            <a:prstDash val="solid"/>
            <a:miter lim="800000"/>
            <a:headEnd len="sm" w="sm" type="none"/>
            <a:tailEnd len="sm" w="sm" type="none"/>
          </a:ln>
        </p:spPr>
      </p:cxn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sp>
        <p:nvSpPr>
          <p:cNvPr id="416" name="Google Shape;416;g13e3bce426c_0_12"/>
          <p:cNvSpPr txBox="1"/>
          <p:nvPr>
            <p:ph type="title"/>
          </p:nvPr>
        </p:nvSpPr>
        <p:spPr>
          <a:xfrm>
            <a:off x="838200" y="365125"/>
            <a:ext cx="10515600" cy="4749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2400"/>
              <a:buFont typeface="Calibri"/>
              <a:buNone/>
            </a:pPr>
            <a:r>
              <a:rPr b="1" lang="en-US" sz="2400"/>
              <a:t>Boosting</a:t>
            </a:r>
            <a:endParaRPr/>
          </a:p>
        </p:txBody>
      </p:sp>
      <p:sp>
        <p:nvSpPr>
          <p:cNvPr id="417" name="Google Shape;417;g13e3bce426c_0_12"/>
          <p:cNvSpPr txBox="1"/>
          <p:nvPr/>
        </p:nvSpPr>
        <p:spPr>
          <a:xfrm>
            <a:off x="932125" y="2453935"/>
            <a:ext cx="10421700" cy="923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To regress the </a:t>
            </a:r>
            <a:r>
              <a:rPr b="1" i="0" lang="en-US" sz="1800" u="none" cap="none" strike="noStrike">
                <a:solidFill>
                  <a:schemeClr val="dk1"/>
                </a:solidFill>
                <a:latin typeface="Calibri"/>
                <a:ea typeface="Calibri"/>
                <a:cs typeface="Calibri"/>
                <a:sym typeface="Calibri"/>
              </a:rPr>
              <a:t>Y</a:t>
            </a:r>
            <a:r>
              <a:rPr b="0" i="0" lang="en-US" sz="1800" u="none" cap="none" strike="noStrike">
                <a:solidFill>
                  <a:schemeClr val="dk1"/>
                </a:solidFill>
                <a:latin typeface="Calibri"/>
                <a:ea typeface="Calibri"/>
                <a:cs typeface="Calibri"/>
                <a:sym typeface="Calibri"/>
              </a:rPr>
              <a:t> (Volume of Trips) against </a:t>
            </a:r>
            <a:r>
              <a:rPr b="1" i="0" lang="en-US" sz="1800" u="none" cap="none" strike="noStrike">
                <a:solidFill>
                  <a:schemeClr val="dk1"/>
                </a:solidFill>
                <a:latin typeface="Calibri"/>
                <a:ea typeface="Calibri"/>
                <a:cs typeface="Calibri"/>
                <a:sym typeface="Calibri"/>
              </a:rPr>
              <a:t>Xs</a:t>
            </a:r>
            <a:r>
              <a:rPr b="0" i="0" lang="en-US" sz="1800" u="none" cap="none" strike="noStrike">
                <a:solidFill>
                  <a:schemeClr val="dk1"/>
                </a:solidFill>
                <a:latin typeface="Calibri"/>
                <a:ea typeface="Calibri"/>
                <a:cs typeface="Calibri"/>
                <a:sym typeface="Calibri"/>
              </a:rPr>
              <a:t> (Latitude, Longitude, Temperature, Trip Length*, Membership Type*, Month of the year*) we are using a package called </a:t>
            </a:r>
            <a:r>
              <a:rPr b="1" i="0" lang="en-US" sz="1800" u="none" cap="none" strike="noStrike">
                <a:solidFill>
                  <a:schemeClr val="dk1"/>
                </a:solidFill>
                <a:latin typeface="Courier New"/>
                <a:ea typeface="Courier New"/>
                <a:cs typeface="Courier New"/>
                <a:sym typeface="Courier New"/>
              </a:rPr>
              <a:t>XGBoost</a:t>
            </a:r>
            <a:r>
              <a:rPr b="0" i="0" lang="en-US" sz="1800" u="none" cap="none" strike="noStrike">
                <a:solidFill>
                  <a:schemeClr val="dk1"/>
                </a:solidFill>
                <a:latin typeface="Calibri"/>
                <a:ea typeface="Calibri"/>
                <a:cs typeface="Calibri"/>
                <a:sym typeface="Calibri"/>
              </a:rPr>
              <a:t>, which stands for Extreme Gradient Boosting - a gradient-boosted decision tree (GBDT) library.</a:t>
            </a:r>
            <a:endParaRPr b="0" i="0" sz="1400" u="none" cap="none" strike="noStrike">
              <a:solidFill>
                <a:srgbClr val="000000"/>
              </a:solidFill>
              <a:latin typeface="Arial"/>
              <a:ea typeface="Arial"/>
              <a:cs typeface="Arial"/>
              <a:sym typeface="Arial"/>
            </a:endParaRPr>
          </a:p>
        </p:txBody>
      </p:sp>
      <p:cxnSp>
        <p:nvCxnSpPr>
          <p:cNvPr id="418" name="Google Shape;418;g13e3bce426c_0_12"/>
          <p:cNvCxnSpPr/>
          <p:nvPr/>
        </p:nvCxnSpPr>
        <p:spPr>
          <a:xfrm>
            <a:off x="932121" y="733646"/>
            <a:ext cx="10421700" cy="0"/>
          </a:xfrm>
          <a:prstGeom prst="straightConnector1">
            <a:avLst/>
          </a:prstGeom>
          <a:noFill/>
          <a:ln cap="flat" cmpd="sng" w="9525">
            <a:solidFill>
              <a:schemeClr val="accent2"/>
            </a:solidFill>
            <a:prstDash val="solid"/>
            <a:miter lim="800000"/>
            <a:headEnd len="sm" w="sm" type="none"/>
            <a:tailEnd len="sm" w="sm" type="none"/>
          </a:ln>
        </p:spPr>
      </p:cxnSp>
      <p:sp>
        <p:nvSpPr>
          <p:cNvPr id="419" name="Google Shape;419;g13e3bce426c_0_12"/>
          <p:cNvSpPr txBox="1"/>
          <p:nvPr/>
        </p:nvSpPr>
        <p:spPr>
          <a:xfrm>
            <a:off x="932125" y="912350"/>
            <a:ext cx="10421700" cy="1200600"/>
          </a:xfrm>
          <a:prstGeom prst="rect">
            <a:avLst/>
          </a:prstGeom>
          <a:solidFill>
            <a:schemeClr val="lt1"/>
          </a:solidFill>
          <a:ln cap="flat" cmpd="sng" w="12700">
            <a:solidFill>
              <a:schemeClr val="accent2"/>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In this model, we have the control over</a:t>
            </a:r>
            <a:endParaRPr b="0" i="0" sz="1800" u="none" cap="none" strike="noStrike">
              <a:solidFill>
                <a:schemeClr val="dk1"/>
              </a:solidFill>
              <a:latin typeface="Calibri"/>
              <a:ea typeface="Calibri"/>
              <a:cs typeface="Calibri"/>
              <a:sym typeface="Calibri"/>
            </a:endParaRPr>
          </a:p>
          <a:p>
            <a:pPr indent="-342900" lvl="0" marL="457200" marR="0" rtl="0" algn="l">
              <a:lnSpc>
                <a:spcPct val="100000"/>
              </a:lnSpc>
              <a:spcBef>
                <a:spcPts val="0"/>
              </a:spcBef>
              <a:spcAft>
                <a:spcPts val="0"/>
              </a:spcAft>
              <a:buClr>
                <a:schemeClr val="dk1"/>
              </a:buClr>
              <a:buSzPts val="1800"/>
              <a:buFont typeface="Calibri"/>
              <a:buAutoNum type="arabicPeriod"/>
            </a:pPr>
            <a:r>
              <a:rPr b="0" i="0" lang="en-US" sz="1800" u="none" cap="none" strike="noStrike">
                <a:solidFill>
                  <a:schemeClr val="dk1"/>
                </a:solidFill>
                <a:latin typeface="Calibri"/>
                <a:ea typeface="Calibri"/>
                <a:cs typeface="Calibri"/>
                <a:sym typeface="Calibri"/>
              </a:rPr>
              <a:t>Eta (Lambda) - The shrinkage factor</a:t>
            </a:r>
            <a:endParaRPr b="0" i="0" sz="1800" u="none" cap="none" strike="noStrike">
              <a:solidFill>
                <a:schemeClr val="dk1"/>
              </a:solidFill>
              <a:latin typeface="Calibri"/>
              <a:ea typeface="Calibri"/>
              <a:cs typeface="Calibri"/>
              <a:sym typeface="Calibri"/>
            </a:endParaRPr>
          </a:p>
          <a:p>
            <a:pPr indent="-342900" lvl="0" marL="457200" marR="0" rtl="0" algn="l">
              <a:lnSpc>
                <a:spcPct val="100000"/>
              </a:lnSpc>
              <a:spcBef>
                <a:spcPts val="0"/>
              </a:spcBef>
              <a:spcAft>
                <a:spcPts val="0"/>
              </a:spcAft>
              <a:buClr>
                <a:schemeClr val="dk1"/>
              </a:buClr>
              <a:buSzPts val="1800"/>
              <a:buFont typeface="Calibri"/>
              <a:buAutoNum type="arabicPeriod"/>
            </a:pPr>
            <a:r>
              <a:rPr b="0" i="0" lang="en-US" sz="1800" u="none" cap="none" strike="noStrike">
                <a:solidFill>
                  <a:schemeClr val="dk1"/>
                </a:solidFill>
                <a:latin typeface="Calibri"/>
                <a:ea typeface="Calibri"/>
                <a:cs typeface="Calibri"/>
                <a:sym typeface="Calibri"/>
              </a:rPr>
              <a:t>Maximum depth of the tree</a:t>
            </a:r>
            <a:endParaRPr b="0" i="0" sz="1800" u="none" cap="none" strike="noStrike">
              <a:solidFill>
                <a:schemeClr val="dk1"/>
              </a:solidFill>
              <a:latin typeface="Calibri"/>
              <a:ea typeface="Calibri"/>
              <a:cs typeface="Calibri"/>
              <a:sym typeface="Calibri"/>
            </a:endParaRPr>
          </a:p>
          <a:p>
            <a:pPr indent="-342900" lvl="0" marL="457200" marR="0" rtl="0" algn="l">
              <a:lnSpc>
                <a:spcPct val="100000"/>
              </a:lnSpc>
              <a:spcBef>
                <a:spcPts val="0"/>
              </a:spcBef>
              <a:spcAft>
                <a:spcPts val="0"/>
              </a:spcAft>
              <a:buClr>
                <a:schemeClr val="dk1"/>
              </a:buClr>
              <a:buSzPts val="1800"/>
              <a:buFont typeface="Calibri"/>
              <a:buAutoNum type="arabicPeriod"/>
            </a:pPr>
            <a:r>
              <a:rPr b="0" i="0" lang="en-US" sz="1800" u="none" cap="none" strike="noStrike">
                <a:solidFill>
                  <a:schemeClr val="dk1"/>
                </a:solidFill>
                <a:latin typeface="Calibri"/>
                <a:ea typeface="Calibri"/>
                <a:cs typeface="Calibri"/>
                <a:sym typeface="Calibri"/>
              </a:rPr>
              <a:t>Number of trees</a:t>
            </a:r>
            <a:endParaRPr b="0" i="0" sz="1800" u="none" cap="none" strike="noStrike">
              <a:solidFill>
                <a:schemeClr val="dk1"/>
              </a:solidFill>
              <a:latin typeface="Calibri"/>
              <a:ea typeface="Calibri"/>
              <a:cs typeface="Calibri"/>
              <a:sym typeface="Calibri"/>
            </a:endParaRPr>
          </a:p>
        </p:txBody>
      </p:sp>
      <p:pic>
        <p:nvPicPr>
          <p:cNvPr id="420" name="Google Shape;420;g13e3bce426c_0_12"/>
          <p:cNvPicPr preferRelativeResize="0"/>
          <p:nvPr/>
        </p:nvPicPr>
        <p:blipFill rotWithShape="1">
          <a:blip r:embed="rId3">
            <a:alphaModFix/>
          </a:blip>
          <a:srcRect b="0" l="0" r="0" t="0"/>
          <a:stretch/>
        </p:blipFill>
        <p:spPr>
          <a:xfrm>
            <a:off x="3771900" y="4401225"/>
            <a:ext cx="4648200" cy="1390650"/>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g13e3bce426c_0_57"/>
          <p:cNvSpPr txBox="1"/>
          <p:nvPr>
            <p:ph type="title"/>
          </p:nvPr>
        </p:nvSpPr>
        <p:spPr>
          <a:xfrm>
            <a:off x="838200" y="365125"/>
            <a:ext cx="10515600" cy="4749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2400"/>
              <a:buFont typeface="Calibri"/>
              <a:buNone/>
            </a:pPr>
            <a:r>
              <a:rPr b="1" lang="en-US" sz="2400"/>
              <a:t>Boosting</a:t>
            </a:r>
            <a:endParaRPr/>
          </a:p>
        </p:txBody>
      </p:sp>
      <p:cxnSp>
        <p:nvCxnSpPr>
          <p:cNvPr id="426" name="Google Shape;426;g13e3bce426c_0_57"/>
          <p:cNvCxnSpPr/>
          <p:nvPr/>
        </p:nvCxnSpPr>
        <p:spPr>
          <a:xfrm>
            <a:off x="932121" y="733646"/>
            <a:ext cx="10421700" cy="0"/>
          </a:xfrm>
          <a:prstGeom prst="straightConnector1">
            <a:avLst/>
          </a:prstGeom>
          <a:noFill/>
          <a:ln cap="flat" cmpd="sng" w="9525">
            <a:solidFill>
              <a:schemeClr val="accent2"/>
            </a:solidFill>
            <a:prstDash val="solid"/>
            <a:miter lim="800000"/>
            <a:headEnd len="sm" w="sm" type="none"/>
            <a:tailEnd len="sm" w="sm" type="none"/>
          </a:ln>
        </p:spPr>
      </p:cxnSp>
      <p:sp>
        <p:nvSpPr>
          <p:cNvPr id="427" name="Google Shape;427;g13e3bce426c_0_57"/>
          <p:cNvSpPr txBox="1"/>
          <p:nvPr/>
        </p:nvSpPr>
        <p:spPr>
          <a:xfrm>
            <a:off x="932125" y="912350"/>
            <a:ext cx="10421700" cy="1477500"/>
          </a:xfrm>
          <a:prstGeom prst="rect">
            <a:avLst/>
          </a:prstGeom>
          <a:solidFill>
            <a:schemeClr val="lt1"/>
          </a:solidFill>
          <a:ln cap="flat" cmpd="sng" w="12700">
            <a:solidFill>
              <a:schemeClr val="accent2"/>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Calibri"/>
                <a:ea typeface="Calibri"/>
                <a:cs typeface="Calibri"/>
                <a:sym typeface="Calibri"/>
              </a:rPr>
              <a:t>In this model, we have the control over</a:t>
            </a:r>
            <a:endParaRPr b="0" i="0" sz="1800" u="none" cap="none" strike="noStrike">
              <a:solidFill>
                <a:schemeClr val="dk1"/>
              </a:solidFill>
              <a:latin typeface="Calibri"/>
              <a:ea typeface="Calibri"/>
              <a:cs typeface="Calibri"/>
              <a:sym typeface="Calibri"/>
            </a:endParaRPr>
          </a:p>
          <a:p>
            <a:pPr indent="-342900" lvl="0" marL="457200" marR="0" rtl="0" algn="l">
              <a:lnSpc>
                <a:spcPct val="100000"/>
              </a:lnSpc>
              <a:spcBef>
                <a:spcPts val="0"/>
              </a:spcBef>
              <a:spcAft>
                <a:spcPts val="0"/>
              </a:spcAft>
              <a:buClr>
                <a:schemeClr val="dk1"/>
              </a:buClr>
              <a:buSzPts val="1800"/>
              <a:buFont typeface="Calibri"/>
              <a:buAutoNum type="arabicPeriod"/>
            </a:pPr>
            <a:r>
              <a:rPr b="0" i="0" lang="en-US" sz="1800" u="none" cap="none" strike="noStrike">
                <a:solidFill>
                  <a:schemeClr val="dk1"/>
                </a:solidFill>
                <a:latin typeface="Calibri"/>
                <a:ea typeface="Calibri"/>
                <a:cs typeface="Calibri"/>
                <a:sym typeface="Calibri"/>
              </a:rPr>
              <a:t>Eta (Lambda) - The shrinkage factor</a:t>
            </a:r>
            <a:endParaRPr b="0" i="0" sz="1800" u="none" cap="none" strike="noStrike">
              <a:solidFill>
                <a:schemeClr val="dk1"/>
              </a:solidFill>
              <a:latin typeface="Calibri"/>
              <a:ea typeface="Calibri"/>
              <a:cs typeface="Calibri"/>
              <a:sym typeface="Calibri"/>
            </a:endParaRPr>
          </a:p>
          <a:p>
            <a:pPr indent="-342900" lvl="0" marL="457200" marR="0" rtl="0" algn="l">
              <a:lnSpc>
                <a:spcPct val="100000"/>
              </a:lnSpc>
              <a:spcBef>
                <a:spcPts val="0"/>
              </a:spcBef>
              <a:spcAft>
                <a:spcPts val="0"/>
              </a:spcAft>
              <a:buClr>
                <a:schemeClr val="dk1"/>
              </a:buClr>
              <a:buSzPts val="1800"/>
              <a:buFont typeface="Calibri"/>
              <a:buAutoNum type="arabicPeriod"/>
            </a:pPr>
            <a:r>
              <a:rPr b="0" i="0" lang="en-US" sz="1800" u="none" cap="none" strike="noStrike">
                <a:solidFill>
                  <a:schemeClr val="dk1"/>
                </a:solidFill>
                <a:latin typeface="Calibri"/>
                <a:ea typeface="Calibri"/>
                <a:cs typeface="Calibri"/>
                <a:sym typeface="Calibri"/>
              </a:rPr>
              <a:t>Maximum depth of the tree</a:t>
            </a:r>
            <a:endParaRPr b="0" i="0" sz="1800" u="none" cap="none" strike="noStrike">
              <a:solidFill>
                <a:schemeClr val="dk1"/>
              </a:solidFill>
              <a:latin typeface="Calibri"/>
              <a:ea typeface="Calibri"/>
              <a:cs typeface="Calibri"/>
              <a:sym typeface="Calibri"/>
            </a:endParaRPr>
          </a:p>
          <a:p>
            <a:pPr indent="-342900" lvl="0" marL="457200" marR="0" rtl="0" algn="l">
              <a:lnSpc>
                <a:spcPct val="100000"/>
              </a:lnSpc>
              <a:spcBef>
                <a:spcPts val="0"/>
              </a:spcBef>
              <a:spcAft>
                <a:spcPts val="0"/>
              </a:spcAft>
              <a:buClr>
                <a:schemeClr val="dk1"/>
              </a:buClr>
              <a:buSzPts val="1800"/>
              <a:buFont typeface="Calibri"/>
              <a:buAutoNum type="arabicPeriod"/>
            </a:pPr>
            <a:r>
              <a:rPr b="0" i="0" lang="en-US" sz="1800" u="none" cap="none" strike="noStrike">
                <a:solidFill>
                  <a:schemeClr val="dk1"/>
                </a:solidFill>
                <a:latin typeface="Calibri"/>
                <a:ea typeface="Calibri"/>
                <a:cs typeface="Calibri"/>
                <a:sym typeface="Calibri"/>
              </a:rPr>
              <a:t>Number of trees</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id="428" name="Google Shape;428;g13e3bce426c_0_57"/>
          <p:cNvPicPr preferRelativeResize="0"/>
          <p:nvPr/>
        </p:nvPicPr>
        <p:blipFill rotWithShape="1">
          <a:blip r:embed="rId3">
            <a:alphaModFix/>
          </a:blip>
          <a:srcRect b="0" l="0" r="0" t="0"/>
          <a:stretch/>
        </p:blipFill>
        <p:spPr>
          <a:xfrm>
            <a:off x="2952750" y="2462175"/>
            <a:ext cx="6286500" cy="42957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 name="Shape 432"/>
        <p:cNvGrpSpPr/>
        <p:nvPr/>
      </p:nvGrpSpPr>
      <p:grpSpPr>
        <a:xfrm>
          <a:off x="0" y="0"/>
          <a:ext cx="0" cy="0"/>
          <a:chOff x="0" y="0"/>
          <a:chExt cx="0" cy="0"/>
        </a:xfrm>
      </p:grpSpPr>
      <p:sp>
        <p:nvSpPr>
          <p:cNvPr id="433" name="Google Shape;433;g13e3bce426c_0_50"/>
          <p:cNvSpPr txBox="1"/>
          <p:nvPr>
            <p:ph type="title"/>
          </p:nvPr>
        </p:nvSpPr>
        <p:spPr>
          <a:xfrm>
            <a:off x="838200" y="365125"/>
            <a:ext cx="10515600" cy="4749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2400"/>
              <a:buFont typeface="Calibri"/>
              <a:buNone/>
            </a:pPr>
            <a:r>
              <a:rPr b="1" lang="en-US" sz="2400"/>
              <a:t>Boosting</a:t>
            </a:r>
            <a:endParaRPr/>
          </a:p>
        </p:txBody>
      </p:sp>
      <p:cxnSp>
        <p:nvCxnSpPr>
          <p:cNvPr id="434" name="Google Shape;434;g13e3bce426c_0_50"/>
          <p:cNvCxnSpPr/>
          <p:nvPr/>
        </p:nvCxnSpPr>
        <p:spPr>
          <a:xfrm>
            <a:off x="932121" y="733646"/>
            <a:ext cx="10421700" cy="0"/>
          </a:xfrm>
          <a:prstGeom prst="straightConnector1">
            <a:avLst/>
          </a:prstGeom>
          <a:noFill/>
          <a:ln cap="flat" cmpd="sng" w="9525">
            <a:solidFill>
              <a:schemeClr val="accent2"/>
            </a:solidFill>
            <a:prstDash val="solid"/>
            <a:miter lim="800000"/>
            <a:headEnd len="sm" w="sm" type="none"/>
            <a:tailEnd len="sm" w="sm" type="none"/>
          </a:ln>
        </p:spPr>
      </p:cxnSp>
      <p:sp>
        <p:nvSpPr>
          <p:cNvPr id="435" name="Google Shape;435;g13e3bce426c_0_50"/>
          <p:cNvSpPr txBox="1"/>
          <p:nvPr/>
        </p:nvSpPr>
        <p:spPr>
          <a:xfrm>
            <a:off x="932125" y="912350"/>
            <a:ext cx="10421700" cy="1477500"/>
          </a:xfrm>
          <a:prstGeom prst="rect">
            <a:avLst/>
          </a:prstGeom>
          <a:solidFill>
            <a:schemeClr val="lt1"/>
          </a:solidFill>
          <a:ln cap="flat" cmpd="sng" w="12700">
            <a:solidFill>
              <a:schemeClr val="accent2"/>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We obtained the minimum RMSE for the Validation data set for the values highlighted in green.</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As we can see,  the minimum training error can be minimized as we make the model more complex, but the minimum RMSE for the Validation data set for the values highlighted in green, which necessarily are not associated with the most complex model.</a:t>
            </a:r>
            <a:endParaRPr b="0" i="0" sz="1800" u="none" cap="none" strike="noStrike">
              <a:solidFill>
                <a:schemeClr val="dk1"/>
              </a:solidFill>
              <a:latin typeface="Calibri"/>
              <a:ea typeface="Calibri"/>
              <a:cs typeface="Calibri"/>
              <a:sym typeface="Calibri"/>
            </a:endParaRPr>
          </a:p>
        </p:txBody>
      </p:sp>
      <p:pic>
        <p:nvPicPr>
          <p:cNvPr id="436" name="Google Shape;436;g13e3bce426c_0_50"/>
          <p:cNvPicPr preferRelativeResize="0"/>
          <p:nvPr/>
        </p:nvPicPr>
        <p:blipFill rotWithShape="1">
          <a:blip r:embed="rId3">
            <a:alphaModFix/>
          </a:blip>
          <a:srcRect b="0" l="0" r="0" t="0"/>
          <a:stretch/>
        </p:blipFill>
        <p:spPr>
          <a:xfrm>
            <a:off x="2952750" y="2462175"/>
            <a:ext cx="6286500" cy="42957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sp>
        <p:nvSpPr>
          <p:cNvPr id="441" name="Google Shape;441;g13e3bce426c_0_64"/>
          <p:cNvSpPr txBox="1"/>
          <p:nvPr>
            <p:ph type="title"/>
          </p:nvPr>
        </p:nvSpPr>
        <p:spPr>
          <a:xfrm>
            <a:off x="838200" y="365125"/>
            <a:ext cx="10515600" cy="4749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2400"/>
              <a:buFont typeface="Calibri"/>
              <a:buNone/>
            </a:pPr>
            <a:r>
              <a:rPr b="1" lang="en-US" sz="2400"/>
              <a:t>Boosting</a:t>
            </a:r>
            <a:endParaRPr/>
          </a:p>
        </p:txBody>
      </p:sp>
      <p:cxnSp>
        <p:nvCxnSpPr>
          <p:cNvPr id="442" name="Google Shape;442;g13e3bce426c_0_64"/>
          <p:cNvCxnSpPr/>
          <p:nvPr/>
        </p:nvCxnSpPr>
        <p:spPr>
          <a:xfrm>
            <a:off x="932121" y="733646"/>
            <a:ext cx="10421700" cy="0"/>
          </a:xfrm>
          <a:prstGeom prst="straightConnector1">
            <a:avLst/>
          </a:prstGeom>
          <a:noFill/>
          <a:ln cap="flat" cmpd="sng" w="9525">
            <a:solidFill>
              <a:schemeClr val="accent2"/>
            </a:solidFill>
            <a:prstDash val="solid"/>
            <a:miter lim="800000"/>
            <a:headEnd len="sm" w="sm" type="none"/>
            <a:tailEnd len="sm" w="sm" type="none"/>
          </a:ln>
        </p:spPr>
      </p:cxnSp>
      <p:sp>
        <p:nvSpPr>
          <p:cNvPr id="443" name="Google Shape;443;g13e3bce426c_0_64"/>
          <p:cNvSpPr txBox="1"/>
          <p:nvPr/>
        </p:nvSpPr>
        <p:spPr>
          <a:xfrm>
            <a:off x="932125" y="912350"/>
            <a:ext cx="10421700" cy="923400"/>
          </a:xfrm>
          <a:prstGeom prst="rect">
            <a:avLst/>
          </a:prstGeom>
          <a:solidFill>
            <a:schemeClr val="lt1"/>
          </a:solidFill>
          <a:ln cap="flat" cmpd="sng" w="12700">
            <a:solidFill>
              <a:schemeClr val="accent2"/>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Let’s go one more step further to get the best validation RMSE!</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We considered minute changes about the “knobs” that gave us the best Validation RMSE in the first iteration.</a:t>
            </a:r>
            <a:endParaRPr b="0" i="0" sz="1800" u="none" cap="none" strike="noStrike">
              <a:solidFill>
                <a:schemeClr val="dk1"/>
              </a:solidFill>
              <a:latin typeface="Calibri"/>
              <a:ea typeface="Calibri"/>
              <a:cs typeface="Calibri"/>
              <a:sym typeface="Calibri"/>
            </a:endParaRPr>
          </a:p>
        </p:txBody>
      </p:sp>
      <p:pic>
        <p:nvPicPr>
          <p:cNvPr id="444" name="Google Shape;444;g13e3bce426c_0_64"/>
          <p:cNvPicPr preferRelativeResize="0"/>
          <p:nvPr/>
        </p:nvPicPr>
        <p:blipFill rotWithShape="1">
          <a:blip r:embed="rId3">
            <a:alphaModFix/>
          </a:blip>
          <a:srcRect b="0" l="0" r="0" t="0"/>
          <a:stretch/>
        </p:blipFill>
        <p:spPr>
          <a:xfrm>
            <a:off x="3171825" y="2014450"/>
            <a:ext cx="5848350" cy="3590925"/>
          </a:xfrm>
          <a:prstGeom prst="rect">
            <a:avLst/>
          </a:prstGeom>
          <a:noFill/>
          <a:ln>
            <a:noFill/>
          </a:ln>
        </p:spPr>
      </p:pic>
      <p:sp>
        <p:nvSpPr>
          <p:cNvPr id="445" name="Google Shape;445;g13e3bce426c_0_64"/>
          <p:cNvSpPr txBox="1"/>
          <p:nvPr/>
        </p:nvSpPr>
        <p:spPr>
          <a:xfrm>
            <a:off x="932125" y="5784075"/>
            <a:ext cx="10421700" cy="369300"/>
          </a:xfrm>
          <a:prstGeom prst="rect">
            <a:avLst/>
          </a:prstGeom>
          <a:solidFill>
            <a:schemeClr val="lt1"/>
          </a:solidFill>
          <a:ln cap="flat" cmpd="sng" w="12700">
            <a:solidFill>
              <a:schemeClr val="accent2"/>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We can keep refining the settings, but this is a significant minimum for the test RMSE.</a:t>
            </a:r>
            <a:endParaRPr b="0" i="0" sz="1800" u="none" cap="none" strike="noStrike">
              <a:solidFill>
                <a:schemeClr val="dk1"/>
              </a:solidFill>
              <a:latin typeface="Calibri"/>
              <a:ea typeface="Calibri"/>
              <a:cs typeface="Calibri"/>
              <a:sym typeface="Calibri"/>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sp>
        <p:nvSpPr>
          <p:cNvPr id="450" name="Google Shape;450;g13e3bce426c_0_95"/>
          <p:cNvSpPr txBox="1"/>
          <p:nvPr>
            <p:ph type="title"/>
          </p:nvPr>
        </p:nvSpPr>
        <p:spPr>
          <a:xfrm>
            <a:off x="838200" y="365125"/>
            <a:ext cx="10515600" cy="4749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2400"/>
              <a:buFont typeface="Calibri"/>
              <a:buNone/>
            </a:pPr>
            <a:r>
              <a:rPr b="1" lang="en-US" sz="2400"/>
              <a:t>Boosting</a:t>
            </a:r>
            <a:endParaRPr/>
          </a:p>
        </p:txBody>
      </p:sp>
      <p:cxnSp>
        <p:nvCxnSpPr>
          <p:cNvPr id="451" name="Google Shape;451;g13e3bce426c_0_95"/>
          <p:cNvCxnSpPr/>
          <p:nvPr/>
        </p:nvCxnSpPr>
        <p:spPr>
          <a:xfrm>
            <a:off x="932121" y="733646"/>
            <a:ext cx="10421700" cy="0"/>
          </a:xfrm>
          <a:prstGeom prst="straightConnector1">
            <a:avLst/>
          </a:prstGeom>
          <a:noFill/>
          <a:ln cap="flat" cmpd="sng" w="9525">
            <a:solidFill>
              <a:schemeClr val="accent2"/>
            </a:solidFill>
            <a:prstDash val="solid"/>
            <a:miter lim="800000"/>
            <a:headEnd len="sm" w="sm" type="none"/>
            <a:tailEnd len="sm" w="sm" type="none"/>
          </a:ln>
        </p:spPr>
      </p:cxnSp>
      <p:sp>
        <p:nvSpPr>
          <p:cNvPr id="452" name="Google Shape;452;g13e3bce426c_0_95"/>
          <p:cNvSpPr txBox="1"/>
          <p:nvPr/>
        </p:nvSpPr>
        <p:spPr>
          <a:xfrm>
            <a:off x="932125" y="912350"/>
            <a:ext cx="10421700" cy="369300"/>
          </a:xfrm>
          <a:prstGeom prst="rect">
            <a:avLst/>
          </a:prstGeom>
          <a:solidFill>
            <a:schemeClr val="lt1"/>
          </a:solidFill>
          <a:ln cap="flat" cmpd="sng" w="12700">
            <a:solidFill>
              <a:schemeClr val="accent2"/>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Now, let’s see what we can interfere from the model with the best RMSE</a:t>
            </a:r>
            <a:endParaRPr b="0" i="0" sz="1800" u="none" cap="none" strike="noStrike">
              <a:solidFill>
                <a:schemeClr val="dk1"/>
              </a:solidFill>
              <a:latin typeface="Calibri"/>
              <a:ea typeface="Calibri"/>
              <a:cs typeface="Calibri"/>
              <a:sym typeface="Calibri"/>
            </a:endParaRPr>
          </a:p>
        </p:txBody>
      </p:sp>
      <p:pic>
        <p:nvPicPr>
          <p:cNvPr id="453" name="Google Shape;453;g13e3bce426c_0_95"/>
          <p:cNvPicPr preferRelativeResize="0"/>
          <p:nvPr/>
        </p:nvPicPr>
        <p:blipFill rotWithShape="1">
          <a:blip r:embed="rId3">
            <a:alphaModFix/>
          </a:blip>
          <a:srcRect b="0" l="0" r="0" t="0"/>
          <a:stretch/>
        </p:blipFill>
        <p:spPr>
          <a:xfrm>
            <a:off x="3767138" y="1460350"/>
            <a:ext cx="4657725" cy="1485900"/>
          </a:xfrm>
          <a:prstGeom prst="rect">
            <a:avLst/>
          </a:prstGeom>
          <a:noFill/>
          <a:ln cap="flat" cmpd="sng" w="9525">
            <a:solidFill>
              <a:schemeClr val="dk2"/>
            </a:solidFill>
            <a:prstDash val="solid"/>
            <a:round/>
            <a:headEnd len="sm" w="sm" type="none"/>
            <a:tailEnd len="sm" w="sm" type="none"/>
          </a:ln>
        </p:spPr>
      </p:pic>
      <p:sp>
        <p:nvSpPr>
          <p:cNvPr id="454" name="Google Shape;454;g13e3bce426c_0_95"/>
          <p:cNvSpPr txBox="1"/>
          <p:nvPr/>
        </p:nvSpPr>
        <p:spPr>
          <a:xfrm>
            <a:off x="885163" y="3566575"/>
            <a:ext cx="10421700" cy="369300"/>
          </a:xfrm>
          <a:prstGeom prst="rect">
            <a:avLst/>
          </a:prstGeom>
          <a:solidFill>
            <a:schemeClr val="lt1"/>
          </a:solidFill>
          <a:ln cap="flat" cmpd="sng" w="12700">
            <a:solidFill>
              <a:schemeClr val="accent2"/>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We’ll calculate the feature importance for each feature (input)</a:t>
            </a:r>
            <a:endParaRPr b="0" i="0" sz="1800" u="none" cap="none" strike="noStrike">
              <a:solidFill>
                <a:schemeClr val="dk1"/>
              </a:solidFill>
              <a:latin typeface="Calibri"/>
              <a:ea typeface="Calibri"/>
              <a:cs typeface="Calibri"/>
              <a:sym typeface="Calibri"/>
            </a:endParaRPr>
          </a:p>
        </p:txBody>
      </p:sp>
      <p:pic>
        <p:nvPicPr>
          <p:cNvPr id="455" name="Google Shape;455;g13e3bce426c_0_95"/>
          <p:cNvPicPr preferRelativeResize="0"/>
          <p:nvPr/>
        </p:nvPicPr>
        <p:blipFill rotWithShape="1">
          <a:blip r:embed="rId4">
            <a:alphaModFix/>
          </a:blip>
          <a:srcRect b="0" l="0" r="0" t="0"/>
          <a:stretch/>
        </p:blipFill>
        <p:spPr>
          <a:xfrm>
            <a:off x="1357300" y="4120300"/>
            <a:ext cx="9477375" cy="1152525"/>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3"/>
          <p:cNvSpPr/>
          <p:nvPr/>
        </p:nvSpPr>
        <p:spPr>
          <a:xfrm>
            <a:off x="0" y="0"/>
            <a:ext cx="12192000" cy="6858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41" name="Google Shape;141;p3"/>
          <p:cNvSpPr txBox="1"/>
          <p:nvPr>
            <p:ph type="title"/>
          </p:nvPr>
        </p:nvSpPr>
        <p:spPr>
          <a:xfrm>
            <a:off x="838200" y="459863"/>
            <a:ext cx="10515600" cy="1004594"/>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FFFFFF"/>
              </a:buClr>
              <a:buSzPts val="4400"/>
              <a:buFont typeface="Calibri"/>
              <a:buNone/>
            </a:pPr>
            <a:r>
              <a:rPr lang="en-US">
                <a:solidFill>
                  <a:srgbClr val="FFFFFF"/>
                </a:solidFill>
              </a:rPr>
              <a:t>Data and Attributes</a:t>
            </a:r>
            <a:endParaRPr/>
          </a:p>
        </p:txBody>
      </p:sp>
      <p:sp>
        <p:nvSpPr>
          <p:cNvPr id="142" name="Google Shape;142;p3"/>
          <p:cNvSpPr/>
          <p:nvPr/>
        </p:nvSpPr>
        <p:spPr>
          <a:xfrm>
            <a:off x="579496" y="1587970"/>
            <a:ext cx="11033008" cy="4768380"/>
          </a:xfrm>
          <a:prstGeom prst="roundRect">
            <a:avLst>
              <a:gd fmla="val 3174" name="adj"/>
            </a:avLst>
          </a:prstGeom>
          <a:solidFill>
            <a:schemeClr val="lt1">
              <a:alpha val="94509"/>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143" name="Google Shape;143;p3"/>
          <p:cNvGrpSpPr/>
          <p:nvPr/>
        </p:nvGrpSpPr>
        <p:grpSpPr>
          <a:xfrm>
            <a:off x="838200" y="1964179"/>
            <a:ext cx="10515600" cy="4024801"/>
            <a:chOff x="0" y="163268"/>
            <a:chExt cx="10515600" cy="4024801"/>
          </a:xfrm>
        </p:grpSpPr>
        <p:sp>
          <p:nvSpPr>
            <p:cNvPr id="144" name="Google Shape;144;p3"/>
            <p:cNvSpPr/>
            <p:nvPr/>
          </p:nvSpPr>
          <p:spPr>
            <a:xfrm>
              <a:off x="0" y="163268"/>
              <a:ext cx="10515600" cy="1216800"/>
            </a:xfrm>
            <a:prstGeom prst="roundRect">
              <a:avLst>
                <a:gd fmla="val 16667" name="adj"/>
              </a:avLst>
            </a:prstGeom>
            <a:solidFill>
              <a:schemeClr val="accent3"/>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 name="Google Shape;145;p3"/>
            <p:cNvSpPr txBox="1"/>
            <p:nvPr/>
          </p:nvSpPr>
          <p:spPr>
            <a:xfrm>
              <a:off x="59399" y="222667"/>
              <a:ext cx="10396800" cy="1098000"/>
            </a:xfrm>
            <a:prstGeom prst="rect">
              <a:avLst/>
            </a:prstGeom>
            <a:noFill/>
            <a:ln>
              <a:noFill/>
            </a:ln>
          </p:spPr>
          <p:txBody>
            <a:bodyPr anchorCtr="0" anchor="ctr" bIns="106675" lIns="106675" spcFirstLastPara="1" rIns="106675" wrap="square" tIns="106675">
              <a:noAutofit/>
            </a:bodyPr>
            <a:lstStyle/>
            <a:p>
              <a:pPr indent="0" lvl="0" marL="0" marR="0" rtl="0" algn="l">
                <a:lnSpc>
                  <a:spcPct val="90000"/>
                </a:lnSpc>
                <a:spcBef>
                  <a:spcPts val="0"/>
                </a:spcBef>
                <a:spcAft>
                  <a:spcPts val="0"/>
                </a:spcAft>
                <a:buClr>
                  <a:schemeClr val="lt1"/>
                </a:buClr>
                <a:buSzPts val="2800"/>
                <a:buFont typeface="Calibri"/>
                <a:buNone/>
              </a:pPr>
              <a:r>
                <a:rPr b="0" i="0" lang="en-US" sz="2800" u="none" cap="none" strike="noStrike">
                  <a:solidFill>
                    <a:schemeClr val="lt1"/>
                  </a:solidFill>
                  <a:latin typeface="Calibri"/>
                  <a:ea typeface="Calibri"/>
                  <a:cs typeface="Calibri"/>
                  <a:sym typeface="Calibri"/>
                </a:rPr>
                <a:t>Data Source – Metrobike Austin: Trips</a:t>
              </a:r>
              <a:endParaRPr b="0" i="0" sz="1400" u="none" cap="none" strike="noStrike">
                <a:solidFill>
                  <a:srgbClr val="000000"/>
                </a:solidFill>
                <a:latin typeface="Arial"/>
                <a:ea typeface="Arial"/>
                <a:cs typeface="Arial"/>
                <a:sym typeface="Arial"/>
              </a:endParaRPr>
            </a:p>
          </p:txBody>
        </p:sp>
        <p:sp>
          <p:nvSpPr>
            <p:cNvPr id="146" name="Google Shape;146;p3"/>
            <p:cNvSpPr/>
            <p:nvPr/>
          </p:nvSpPr>
          <p:spPr>
            <a:xfrm>
              <a:off x="0" y="1567269"/>
              <a:ext cx="10515600" cy="1216800"/>
            </a:xfrm>
            <a:prstGeom prst="roundRect">
              <a:avLst>
                <a:gd fmla="val 16667" name="adj"/>
              </a:avLst>
            </a:prstGeom>
            <a:solidFill>
              <a:srgbClr val="C47F6E"/>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 name="Google Shape;147;p3"/>
            <p:cNvSpPr txBox="1"/>
            <p:nvPr/>
          </p:nvSpPr>
          <p:spPr>
            <a:xfrm>
              <a:off x="59399" y="1626668"/>
              <a:ext cx="10396802" cy="1098002"/>
            </a:xfrm>
            <a:prstGeom prst="rect">
              <a:avLst/>
            </a:prstGeom>
            <a:noFill/>
            <a:ln>
              <a:noFill/>
            </a:ln>
          </p:spPr>
          <p:txBody>
            <a:bodyPr anchorCtr="0" anchor="ctr" bIns="106675" lIns="106675" spcFirstLastPara="1" rIns="106675" wrap="square" tIns="106675">
              <a:noAutofit/>
            </a:bodyPr>
            <a:lstStyle/>
            <a:p>
              <a:pPr indent="0" lvl="0" marL="0" marR="0" rtl="0" algn="l">
                <a:lnSpc>
                  <a:spcPct val="90000"/>
                </a:lnSpc>
                <a:spcBef>
                  <a:spcPts val="0"/>
                </a:spcBef>
                <a:spcAft>
                  <a:spcPts val="0"/>
                </a:spcAft>
                <a:buClr>
                  <a:schemeClr val="lt1"/>
                </a:buClr>
                <a:buSzPts val="2800"/>
                <a:buFont typeface="Calibri"/>
                <a:buNone/>
              </a:pPr>
              <a:r>
                <a:rPr b="0" i="0" lang="en-US" sz="2800" u="none" cap="none" strike="noStrike">
                  <a:solidFill>
                    <a:schemeClr val="lt1"/>
                  </a:solidFill>
                  <a:latin typeface="Calibri"/>
                  <a:ea typeface="Calibri"/>
                  <a:cs typeface="Calibri"/>
                  <a:sym typeface="Calibri"/>
                </a:rPr>
                <a:t>Time </a:t>
              </a:r>
              <a:r>
                <a:rPr b="0" i="0" lang="en-US" sz="2800" u="none" cap="none" strike="noStrike">
                  <a:solidFill>
                    <a:srgbClr val="FFFFFF"/>
                  </a:solidFill>
                  <a:latin typeface="Calibri"/>
                  <a:ea typeface="Calibri"/>
                  <a:cs typeface="Calibri"/>
                  <a:sym typeface="Calibri"/>
                </a:rPr>
                <a:t>frame</a:t>
              </a:r>
              <a:r>
                <a:rPr b="0" i="0" lang="en-US" sz="2800" u="none" cap="none" strike="noStrike">
                  <a:solidFill>
                    <a:schemeClr val="lt1"/>
                  </a:solidFill>
                  <a:latin typeface="Calibri"/>
                  <a:ea typeface="Calibri"/>
                  <a:cs typeface="Calibri"/>
                  <a:sym typeface="Calibri"/>
                </a:rPr>
                <a:t> – 2013 to 2022</a:t>
              </a:r>
              <a:endParaRPr b="0" i="0" sz="1400" u="none" cap="none" strike="noStrike">
                <a:solidFill>
                  <a:srgbClr val="000000"/>
                </a:solidFill>
                <a:latin typeface="Arial"/>
                <a:ea typeface="Arial"/>
                <a:cs typeface="Arial"/>
                <a:sym typeface="Arial"/>
              </a:endParaRPr>
            </a:p>
          </p:txBody>
        </p:sp>
        <p:sp>
          <p:nvSpPr>
            <p:cNvPr id="148" name="Google Shape;148;p3"/>
            <p:cNvSpPr/>
            <p:nvPr/>
          </p:nvSpPr>
          <p:spPr>
            <a:xfrm>
              <a:off x="0" y="2971269"/>
              <a:ext cx="10515600" cy="1216800"/>
            </a:xfrm>
            <a:prstGeom prst="roundRect">
              <a:avLst>
                <a:gd fmla="val 16667" name="adj"/>
              </a:avLst>
            </a:prstGeom>
            <a:solidFill>
              <a:srgbClr val="8296B0"/>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 name="Google Shape;149;p3"/>
            <p:cNvSpPr txBox="1"/>
            <p:nvPr/>
          </p:nvSpPr>
          <p:spPr>
            <a:xfrm>
              <a:off x="59399" y="3030668"/>
              <a:ext cx="10396800" cy="1098000"/>
            </a:xfrm>
            <a:prstGeom prst="rect">
              <a:avLst/>
            </a:prstGeom>
            <a:noFill/>
            <a:ln>
              <a:noFill/>
            </a:ln>
          </p:spPr>
          <p:txBody>
            <a:bodyPr anchorCtr="0" anchor="ctr" bIns="106675" lIns="106675" spcFirstLastPara="1" rIns="106675" wrap="square" tIns="106675">
              <a:noAutofit/>
            </a:bodyPr>
            <a:lstStyle/>
            <a:p>
              <a:pPr indent="0" lvl="0" marL="0" marR="0" rtl="0" algn="l">
                <a:lnSpc>
                  <a:spcPct val="90000"/>
                </a:lnSpc>
                <a:spcBef>
                  <a:spcPts val="0"/>
                </a:spcBef>
                <a:spcAft>
                  <a:spcPts val="0"/>
                </a:spcAft>
                <a:buClr>
                  <a:schemeClr val="lt1"/>
                </a:buClr>
                <a:buSzPts val="2800"/>
                <a:buFont typeface="Calibri"/>
                <a:buNone/>
              </a:pPr>
              <a:r>
                <a:rPr b="0" i="0" lang="en-US" sz="2800" u="none" cap="none" strike="noStrike">
                  <a:solidFill>
                    <a:schemeClr val="lt1"/>
                  </a:solidFill>
                  <a:latin typeface="Calibri"/>
                  <a:ea typeface="Calibri"/>
                  <a:cs typeface="Calibri"/>
                  <a:sym typeface="Calibri"/>
                </a:rPr>
                <a:t>Size – 1.6M Rows</a:t>
              </a:r>
              <a:endParaRPr b="0" i="0" sz="1400" u="none" cap="none" strike="noStrike">
                <a:solidFill>
                  <a:srgbClr val="000000"/>
                </a:solidFill>
                <a:latin typeface="Arial"/>
                <a:ea typeface="Arial"/>
                <a:cs typeface="Arial"/>
                <a:sym typeface="Arial"/>
              </a:endParaRPr>
            </a:p>
          </p:txBody>
        </p:sp>
      </p:grpSp>
      <p:sp>
        <p:nvSpPr>
          <p:cNvPr id="150" name="Google Shape;150;p3"/>
          <p:cNvSpPr txBox="1"/>
          <p:nvPr/>
        </p:nvSpPr>
        <p:spPr>
          <a:xfrm>
            <a:off x="579509" y="6356350"/>
            <a:ext cx="11033100" cy="384900"/>
          </a:xfrm>
          <a:prstGeom prst="rect">
            <a:avLst/>
          </a:prstGeom>
          <a:noFill/>
          <a:ln>
            <a:noFill/>
          </a:ln>
        </p:spPr>
        <p:txBody>
          <a:bodyPr anchorCtr="0" anchor="t" bIns="91425" lIns="91425" spcFirstLastPara="1" rIns="91425" wrap="square" tIns="91425">
            <a:spAutoFit/>
          </a:bodyPr>
          <a:lstStyle/>
          <a:p>
            <a:pPr indent="0" lvl="0" marL="0" marR="0" rtl="0" algn="r">
              <a:lnSpc>
                <a:spcPct val="100000"/>
              </a:lnSpc>
              <a:spcBef>
                <a:spcPts val="0"/>
              </a:spcBef>
              <a:spcAft>
                <a:spcPts val="0"/>
              </a:spcAft>
              <a:buClr>
                <a:srgbClr val="000000"/>
              </a:buClr>
              <a:buSzPts val="1300"/>
              <a:buFont typeface="Arial"/>
              <a:buNone/>
            </a:pPr>
            <a:r>
              <a:rPr b="0" i="0" lang="en-US" sz="1300" u="none" cap="none" strike="noStrike">
                <a:solidFill>
                  <a:srgbClr val="FFF2CC"/>
                </a:solidFill>
                <a:latin typeface="Courier New"/>
                <a:ea typeface="Courier New"/>
                <a:cs typeface="Courier New"/>
                <a:sym typeface="Courier New"/>
              </a:rPr>
              <a:t>https://data.austintexas.gov/Transportation-and-Mobility/Austin-MetroBike-Trips/tyfh-5r8s</a:t>
            </a:r>
            <a:endParaRPr b="0" i="0" sz="1300" u="none" cap="none" strike="noStrike">
              <a:solidFill>
                <a:srgbClr val="FFF2CC"/>
              </a:solidFill>
              <a:latin typeface="Courier New"/>
              <a:ea typeface="Courier New"/>
              <a:cs typeface="Courier New"/>
              <a:sym typeface="Courier New"/>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 name="Shape 459"/>
        <p:cNvGrpSpPr/>
        <p:nvPr/>
      </p:nvGrpSpPr>
      <p:grpSpPr>
        <a:xfrm>
          <a:off x="0" y="0"/>
          <a:ext cx="0" cy="0"/>
          <a:chOff x="0" y="0"/>
          <a:chExt cx="0" cy="0"/>
        </a:xfrm>
      </p:grpSpPr>
      <p:sp>
        <p:nvSpPr>
          <p:cNvPr id="460" name="Google Shape;460;g13e3bce426c_0_79"/>
          <p:cNvSpPr txBox="1"/>
          <p:nvPr>
            <p:ph type="title"/>
          </p:nvPr>
        </p:nvSpPr>
        <p:spPr>
          <a:xfrm>
            <a:off x="838200" y="365125"/>
            <a:ext cx="10515600" cy="4749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2400"/>
              <a:buFont typeface="Calibri"/>
              <a:buNone/>
            </a:pPr>
            <a:r>
              <a:rPr b="1" lang="en-US" sz="2400"/>
              <a:t>Boosting</a:t>
            </a:r>
            <a:endParaRPr/>
          </a:p>
        </p:txBody>
      </p:sp>
      <p:cxnSp>
        <p:nvCxnSpPr>
          <p:cNvPr id="461" name="Google Shape;461;g13e3bce426c_0_79"/>
          <p:cNvCxnSpPr/>
          <p:nvPr/>
        </p:nvCxnSpPr>
        <p:spPr>
          <a:xfrm>
            <a:off x="932121" y="733646"/>
            <a:ext cx="10421700" cy="0"/>
          </a:xfrm>
          <a:prstGeom prst="straightConnector1">
            <a:avLst/>
          </a:prstGeom>
          <a:noFill/>
          <a:ln cap="flat" cmpd="sng" w="9525">
            <a:solidFill>
              <a:schemeClr val="accent2"/>
            </a:solidFill>
            <a:prstDash val="solid"/>
            <a:miter lim="800000"/>
            <a:headEnd len="sm" w="sm" type="none"/>
            <a:tailEnd len="sm" w="sm" type="none"/>
          </a:ln>
        </p:spPr>
      </p:cxnSp>
      <p:sp>
        <p:nvSpPr>
          <p:cNvPr id="462" name="Google Shape;462;g13e3bce426c_0_79"/>
          <p:cNvSpPr txBox="1"/>
          <p:nvPr/>
        </p:nvSpPr>
        <p:spPr>
          <a:xfrm>
            <a:off x="932125" y="912350"/>
            <a:ext cx="10421700" cy="369300"/>
          </a:xfrm>
          <a:prstGeom prst="rect">
            <a:avLst/>
          </a:prstGeom>
          <a:solidFill>
            <a:schemeClr val="lt1"/>
          </a:solidFill>
          <a:ln cap="flat" cmpd="sng" w="12700">
            <a:solidFill>
              <a:schemeClr val="accent2"/>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What can we interpret from this Variable Importance Graph?</a:t>
            </a:r>
            <a:endParaRPr b="0" i="0" sz="1800" u="none" cap="none" strike="noStrike">
              <a:solidFill>
                <a:schemeClr val="dk1"/>
              </a:solidFill>
              <a:latin typeface="Calibri"/>
              <a:ea typeface="Calibri"/>
              <a:cs typeface="Calibri"/>
              <a:sym typeface="Calibri"/>
            </a:endParaRPr>
          </a:p>
        </p:txBody>
      </p:sp>
      <p:pic>
        <p:nvPicPr>
          <p:cNvPr id="463" name="Google Shape;463;g13e3bce426c_0_79"/>
          <p:cNvPicPr preferRelativeResize="0"/>
          <p:nvPr/>
        </p:nvPicPr>
        <p:blipFill rotWithShape="1">
          <a:blip r:embed="rId3">
            <a:alphaModFix/>
          </a:blip>
          <a:srcRect b="0" l="0" r="0" t="0"/>
          <a:stretch/>
        </p:blipFill>
        <p:spPr>
          <a:xfrm>
            <a:off x="932125" y="1460350"/>
            <a:ext cx="7528299" cy="5208774"/>
          </a:xfrm>
          <a:prstGeom prst="rect">
            <a:avLst/>
          </a:prstGeom>
          <a:noFill/>
          <a:ln cap="flat" cmpd="sng" w="9525">
            <a:solidFill>
              <a:schemeClr val="dk2"/>
            </a:solidFill>
            <a:prstDash val="solid"/>
            <a:round/>
            <a:headEnd len="sm" w="sm" type="none"/>
            <a:tailEnd len="sm" w="sm" type="none"/>
          </a:ln>
        </p:spPr>
      </p:pic>
      <p:sp>
        <p:nvSpPr>
          <p:cNvPr id="464" name="Google Shape;464;g13e3bce426c_0_79"/>
          <p:cNvSpPr txBox="1"/>
          <p:nvPr/>
        </p:nvSpPr>
        <p:spPr>
          <a:xfrm>
            <a:off x="8596350" y="1460350"/>
            <a:ext cx="2757600" cy="5208900"/>
          </a:xfrm>
          <a:prstGeom prst="rect">
            <a:avLst/>
          </a:prstGeom>
          <a:solidFill>
            <a:schemeClr val="lt1"/>
          </a:solidFill>
          <a:ln cap="flat" cmpd="sng" w="12700">
            <a:solidFill>
              <a:schemeClr val="accent2"/>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The top-4 variables are non-dummy variables,</a:t>
            </a:r>
            <a:endParaRPr b="0" i="0" sz="1800" u="none" cap="none" strike="noStrike">
              <a:solidFill>
                <a:schemeClr val="dk1"/>
              </a:solidFill>
              <a:latin typeface="Calibri"/>
              <a:ea typeface="Calibri"/>
              <a:cs typeface="Calibri"/>
              <a:sym typeface="Calibri"/>
            </a:endParaRPr>
          </a:p>
          <a:p>
            <a:pPr indent="-342900" lvl="0" marL="457200" marR="0" rtl="0" algn="l">
              <a:lnSpc>
                <a:spcPct val="100000"/>
              </a:lnSpc>
              <a:spcBef>
                <a:spcPts val="0"/>
              </a:spcBef>
              <a:spcAft>
                <a:spcPts val="0"/>
              </a:spcAft>
              <a:buClr>
                <a:schemeClr val="dk1"/>
              </a:buClr>
              <a:buSzPts val="1800"/>
              <a:buFont typeface="Calibri"/>
              <a:buAutoNum type="arabicPeriod"/>
            </a:pPr>
            <a:r>
              <a:rPr b="0" i="0" lang="en-US" sz="1800" u="none" cap="none" strike="noStrike">
                <a:solidFill>
                  <a:schemeClr val="dk1"/>
                </a:solidFill>
                <a:latin typeface="Calibri"/>
                <a:ea typeface="Calibri"/>
                <a:cs typeface="Calibri"/>
                <a:sym typeface="Calibri"/>
              </a:rPr>
              <a:t>Latitude</a:t>
            </a:r>
            <a:endParaRPr b="0" i="0" sz="1800" u="none" cap="none" strike="noStrike">
              <a:solidFill>
                <a:schemeClr val="dk1"/>
              </a:solidFill>
              <a:latin typeface="Calibri"/>
              <a:ea typeface="Calibri"/>
              <a:cs typeface="Calibri"/>
              <a:sym typeface="Calibri"/>
            </a:endParaRPr>
          </a:p>
          <a:p>
            <a:pPr indent="-342900" lvl="0" marL="457200" marR="0" rtl="0" algn="l">
              <a:lnSpc>
                <a:spcPct val="100000"/>
              </a:lnSpc>
              <a:spcBef>
                <a:spcPts val="0"/>
              </a:spcBef>
              <a:spcAft>
                <a:spcPts val="0"/>
              </a:spcAft>
              <a:buClr>
                <a:schemeClr val="dk1"/>
              </a:buClr>
              <a:buSzPts val="1800"/>
              <a:buFont typeface="Calibri"/>
              <a:buAutoNum type="arabicPeriod"/>
            </a:pPr>
            <a:r>
              <a:rPr b="0" i="0" lang="en-US" sz="1800" u="none" cap="none" strike="noStrike">
                <a:solidFill>
                  <a:schemeClr val="dk1"/>
                </a:solidFill>
                <a:latin typeface="Calibri"/>
                <a:ea typeface="Calibri"/>
                <a:cs typeface="Calibri"/>
                <a:sym typeface="Calibri"/>
              </a:rPr>
              <a:t>Temperature</a:t>
            </a:r>
            <a:endParaRPr b="0" i="0" sz="1800" u="none" cap="none" strike="noStrike">
              <a:solidFill>
                <a:schemeClr val="dk1"/>
              </a:solidFill>
              <a:latin typeface="Calibri"/>
              <a:ea typeface="Calibri"/>
              <a:cs typeface="Calibri"/>
              <a:sym typeface="Calibri"/>
            </a:endParaRPr>
          </a:p>
          <a:p>
            <a:pPr indent="-342900" lvl="0" marL="457200" marR="0" rtl="0" algn="l">
              <a:lnSpc>
                <a:spcPct val="100000"/>
              </a:lnSpc>
              <a:spcBef>
                <a:spcPts val="0"/>
              </a:spcBef>
              <a:spcAft>
                <a:spcPts val="0"/>
              </a:spcAft>
              <a:buClr>
                <a:schemeClr val="dk1"/>
              </a:buClr>
              <a:buSzPts val="1800"/>
              <a:buFont typeface="Calibri"/>
              <a:buAutoNum type="arabicPeriod"/>
            </a:pPr>
            <a:r>
              <a:rPr b="0" i="0" lang="en-US" sz="1800" u="none" cap="none" strike="noStrike">
                <a:solidFill>
                  <a:schemeClr val="dk1"/>
                </a:solidFill>
                <a:latin typeface="Calibri"/>
                <a:ea typeface="Calibri"/>
                <a:cs typeface="Calibri"/>
                <a:sym typeface="Calibri"/>
              </a:rPr>
              <a:t>Longitude</a:t>
            </a:r>
            <a:endParaRPr b="0" i="0" sz="1800" u="none" cap="none" strike="noStrike">
              <a:solidFill>
                <a:schemeClr val="dk1"/>
              </a:solidFill>
              <a:latin typeface="Calibri"/>
              <a:ea typeface="Calibri"/>
              <a:cs typeface="Calibri"/>
              <a:sym typeface="Calibri"/>
            </a:endParaRPr>
          </a:p>
          <a:p>
            <a:pPr indent="-342900" lvl="0" marL="457200" marR="0" rtl="0" algn="l">
              <a:lnSpc>
                <a:spcPct val="100000"/>
              </a:lnSpc>
              <a:spcBef>
                <a:spcPts val="0"/>
              </a:spcBef>
              <a:spcAft>
                <a:spcPts val="0"/>
              </a:spcAft>
              <a:buClr>
                <a:schemeClr val="dk1"/>
              </a:buClr>
              <a:buSzPts val="1800"/>
              <a:buFont typeface="Calibri"/>
              <a:buAutoNum type="arabicPeriod"/>
            </a:pPr>
            <a:r>
              <a:rPr b="0" i="0" lang="en-US" sz="1800" u="none" cap="none" strike="noStrike">
                <a:solidFill>
                  <a:schemeClr val="dk1"/>
                </a:solidFill>
                <a:latin typeface="Calibri"/>
                <a:ea typeface="Calibri"/>
                <a:cs typeface="Calibri"/>
                <a:sym typeface="Calibri"/>
              </a:rPr>
              <a:t>Long/Short Trip</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Latitude has the most importance among all of them! This is clear if we consider the map of Austin!</a:t>
            </a:r>
            <a:endParaRPr b="0" i="0" sz="1800" u="none" cap="none" strike="noStrike">
              <a:solidFill>
                <a:schemeClr val="dk1"/>
              </a:solidFill>
              <a:latin typeface="Calibri"/>
              <a:ea typeface="Calibri"/>
              <a:cs typeface="Calibri"/>
              <a:sym typeface="Calibri"/>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sp>
        <p:nvSpPr>
          <p:cNvPr id="469" name="Google Shape;469;g13e52861217_3_0"/>
          <p:cNvSpPr txBox="1"/>
          <p:nvPr>
            <p:ph type="ctrTitle"/>
          </p:nvPr>
        </p:nvSpPr>
        <p:spPr>
          <a:xfrm>
            <a:off x="109870" y="1127920"/>
            <a:ext cx="7747500" cy="23877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3600"/>
              <a:buFont typeface="Arial"/>
              <a:buNone/>
            </a:pPr>
            <a:r>
              <a:rPr lang="en-US" sz="3600">
                <a:latin typeface="Arial"/>
                <a:ea typeface="Arial"/>
                <a:cs typeface="Arial"/>
                <a:sym typeface="Arial"/>
              </a:rPr>
              <a:t>Random Forests</a:t>
            </a:r>
            <a:endParaRPr/>
          </a:p>
        </p:txBody>
      </p:sp>
      <p:cxnSp>
        <p:nvCxnSpPr>
          <p:cNvPr id="470" name="Google Shape;470;g13e52861217_3_0"/>
          <p:cNvCxnSpPr/>
          <p:nvPr/>
        </p:nvCxnSpPr>
        <p:spPr>
          <a:xfrm flipH="1" rot="10800000">
            <a:off x="109870" y="3428988"/>
            <a:ext cx="11958000" cy="73500"/>
          </a:xfrm>
          <a:prstGeom prst="straightConnector1">
            <a:avLst/>
          </a:prstGeom>
          <a:noFill/>
          <a:ln cap="flat" cmpd="sng" w="9525">
            <a:solidFill>
              <a:schemeClr val="accent2"/>
            </a:solidFill>
            <a:prstDash val="solid"/>
            <a:miter lim="800000"/>
            <a:headEnd len="sm" w="sm" type="none"/>
            <a:tailEnd len="sm" w="sm" type="none"/>
          </a:ln>
        </p:spPr>
      </p:cxn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 name="Shape 474"/>
        <p:cNvGrpSpPr/>
        <p:nvPr/>
      </p:nvGrpSpPr>
      <p:grpSpPr>
        <a:xfrm>
          <a:off x="0" y="0"/>
          <a:ext cx="0" cy="0"/>
          <a:chOff x="0" y="0"/>
          <a:chExt cx="0" cy="0"/>
        </a:xfrm>
      </p:grpSpPr>
      <p:pic>
        <p:nvPicPr>
          <p:cNvPr id="475" name="Google Shape;475;g13e52861217_3_5"/>
          <p:cNvPicPr preferRelativeResize="0"/>
          <p:nvPr/>
        </p:nvPicPr>
        <p:blipFill rotWithShape="1">
          <a:blip r:embed="rId3">
            <a:alphaModFix/>
          </a:blip>
          <a:srcRect b="0" l="0" r="0" t="0"/>
          <a:stretch/>
        </p:blipFill>
        <p:spPr>
          <a:xfrm>
            <a:off x="838200" y="4734279"/>
            <a:ext cx="7328125" cy="1793804"/>
          </a:xfrm>
          <a:prstGeom prst="rect">
            <a:avLst/>
          </a:prstGeom>
          <a:noFill/>
          <a:ln cap="flat" cmpd="sng" w="9525">
            <a:solidFill>
              <a:schemeClr val="dk2"/>
            </a:solidFill>
            <a:prstDash val="solid"/>
            <a:round/>
            <a:headEnd len="sm" w="sm" type="none"/>
            <a:tailEnd len="sm" w="sm" type="none"/>
          </a:ln>
        </p:spPr>
      </p:pic>
      <p:pic>
        <p:nvPicPr>
          <p:cNvPr id="476" name="Google Shape;476;g13e52861217_3_5"/>
          <p:cNvPicPr preferRelativeResize="0"/>
          <p:nvPr/>
        </p:nvPicPr>
        <p:blipFill rotWithShape="1">
          <a:blip r:embed="rId4">
            <a:alphaModFix/>
          </a:blip>
          <a:srcRect b="0" l="0" r="0" t="0"/>
          <a:stretch/>
        </p:blipFill>
        <p:spPr>
          <a:xfrm>
            <a:off x="838200" y="2932726"/>
            <a:ext cx="7328125" cy="1801558"/>
          </a:xfrm>
          <a:prstGeom prst="rect">
            <a:avLst/>
          </a:prstGeom>
          <a:noFill/>
          <a:ln cap="flat" cmpd="sng" w="9525">
            <a:solidFill>
              <a:schemeClr val="dk2"/>
            </a:solidFill>
            <a:prstDash val="solid"/>
            <a:round/>
            <a:headEnd len="sm" w="sm" type="none"/>
            <a:tailEnd len="sm" w="sm" type="none"/>
          </a:ln>
        </p:spPr>
      </p:pic>
      <p:pic>
        <p:nvPicPr>
          <p:cNvPr id="477" name="Google Shape;477;g13e52861217_3_5"/>
          <p:cNvPicPr preferRelativeResize="0"/>
          <p:nvPr/>
        </p:nvPicPr>
        <p:blipFill rotWithShape="1">
          <a:blip r:embed="rId5">
            <a:alphaModFix/>
          </a:blip>
          <a:srcRect b="0" l="0" r="0" t="0"/>
          <a:stretch/>
        </p:blipFill>
        <p:spPr>
          <a:xfrm>
            <a:off x="838200" y="1027950"/>
            <a:ext cx="7328127" cy="1828575"/>
          </a:xfrm>
          <a:prstGeom prst="rect">
            <a:avLst/>
          </a:prstGeom>
          <a:noFill/>
          <a:ln cap="flat" cmpd="sng" w="9525">
            <a:solidFill>
              <a:schemeClr val="dk2"/>
            </a:solidFill>
            <a:prstDash val="solid"/>
            <a:round/>
            <a:headEnd len="sm" w="sm" type="none"/>
            <a:tailEnd len="sm" w="sm" type="none"/>
          </a:ln>
        </p:spPr>
      </p:pic>
      <p:sp>
        <p:nvSpPr>
          <p:cNvPr id="478" name="Google Shape;478;g13e52861217_3_5"/>
          <p:cNvSpPr txBox="1"/>
          <p:nvPr>
            <p:ph type="title"/>
          </p:nvPr>
        </p:nvSpPr>
        <p:spPr>
          <a:xfrm>
            <a:off x="838200" y="365125"/>
            <a:ext cx="10515600" cy="4749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2400"/>
              <a:buFont typeface="Calibri"/>
              <a:buNone/>
            </a:pPr>
            <a:r>
              <a:rPr b="1" lang="en-US" sz="2400"/>
              <a:t>Random Forests at (B = 50, B = 150, B = 300) and (M=6) yield different results</a:t>
            </a:r>
            <a:endParaRPr b="1" sz="2400"/>
          </a:p>
        </p:txBody>
      </p:sp>
      <p:cxnSp>
        <p:nvCxnSpPr>
          <p:cNvPr id="479" name="Google Shape;479;g13e52861217_3_5"/>
          <p:cNvCxnSpPr/>
          <p:nvPr/>
        </p:nvCxnSpPr>
        <p:spPr>
          <a:xfrm>
            <a:off x="932121" y="733646"/>
            <a:ext cx="10421700" cy="0"/>
          </a:xfrm>
          <a:prstGeom prst="straightConnector1">
            <a:avLst/>
          </a:prstGeom>
          <a:noFill/>
          <a:ln cap="flat" cmpd="sng" w="9525">
            <a:solidFill>
              <a:schemeClr val="accent2"/>
            </a:solidFill>
            <a:prstDash val="solid"/>
            <a:miter lim="800000"/>
            <a:headEnd len="sm" w="sm" type="none"/>
            <a:tailEnd len="sm" w="sm" type="none"/>
          </a:ln>
        </p:spPr>
      </p:cxnSp>
      <p:sp>
        <p:nvSpPr>
          <p:cNvPr id="480" name="Google Shape;480;g13e52861217_3_5"/>
          <p:cNvSpPr/>
          <p:nvPr/>
        </p:nvSpPr>
        <p:spPr>
          <a:xfrm>
            <a:off x="5087798" y="5418673"/>
            <a:ext cx="411600" cy="474900"/>
          </a:xfrm>
          <a:prstGeom prst="rect">
            <a:avLst/>
          </a:prstGeom>
          <a:noFill/>
          <a:ln cap="flat" cmpd="sng" w="12700">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81" name="Google Shape;481;g13e52861217_3_5"/>
          <p:cNvSpPr/>
          <p:nvPr/>
        </p:nvSpPr>
        <p:spPr>
          <a:xfrm>
            <a:off x="1920749" y="4228049"/>
            <a:ext cx="4000800" cy="474900"/>
          </a:xfrm>
          <a:prstGeom prst="rect">
            <a:avLst/>
          </a:prstGeom>
          <a:noFill/>
          <a:ln cap="flat" cmpd="sng" w="9525">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82" name="Google Shape;482;g13e52861217_3_5"/>
          <p:cNvSpPr/>
          <p:nvPr/>
        </p:nvSpPr>
        <p:spPr>
          <a:xfrm>
            <a:off x="1932275" y="6062296"/>
            <a:ext cx="4000800" cy="474900"/>
          </a:xfrm>
          <a:prstGeom prst="rect">
            <a:avLst/>
          </a:prstGeom>
          <a:noFill/>
          <a:ln cap="flat" cmpd="sng" w="12700">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83" name="Google Shape;483;g13e52861217_3_5"/>
          <p:cNvSpPr/>
          <p:nvPr/>
        </p:nvSpPr>
        <p:spPr>
          <a:xfrm>
            <a:off x="4976148" y="3603897"/>
            <a:ext cx="411600" cy="474900"/>
          </a:xfrm>
          <a:prstGeom prst="rect">
            <a:avLst/>
          </a:prstGeom>
          <a:noFill/>
          <a:ln cap="flat" cmpd="sng" w="9525">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84" name="Google Shape;484;g13e52861217_3_5"/>
          <p:cNvSpPr/>
          <p:nvPr/>
        </p:nvSpPr>
        <p:spPr>
          <a:xfrm>
            <a:off x="1932274" y="2372786"/>
            <a:ext cx="4000800" cy="474900"/>
          </a:xfrm>
          <a:prstGeom prst="rect">
            <a:avLst/>
          </a:prstGeom>
          <a:noFill/>
          <a:ln cap="flat" cmpd="sng" w="9525">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85" name="Google Shape;485;g13e52861217_3_5"/>
          <p:cNvSpPr/>
          <p:nvPr/>
        </p:nvSpPr>
        <p:spPr>
          <a:xfrm>
            <a:off x="5027545" y="1708763"/>
            <a:ext cx="411600" cy="474900"/>
          </a:xfrm>
          <a:prstGeom prst="rect">
            <a:avLst/>
          </a:prstGeom>
          <a:noFill/>
          <a:ln cap="flat" cmpd="sng" w="9525">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486" name="Google Shape;486;g13e52861217_3_5"/>
          <p:cNvPicPr preferRelativeResize="0"/>
          <p:nvPr/>
        </p:nvPicPr>
        <p:blipFill rotWithShape="1">
          <a:blip r:embed="rId6">
            <a:alphaModFix/>
          </a:blip>
          <a:srcRect b="0" l="0" r="0" t="0"/>
          <a:stretch/>
        </p:blipFill>
        <p:spPr>
          <a:xfrm>
            <a:off x="8251768" y="2792174"/>
            <a:ext cx="3824506" cy="17938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pic>
        <p:nvPicPr>
          <p:cNvPr id="491" name="Google Shape;491;g13e52861217_3_20"/>
          <p:cNvPicPr preferRelativeResize="0"/>
          <p:nvPr/>
        </p:nvPicPr>
        <p:blipFill rotWithShape="1">
          <a:blip r:embed="rId3">
            <a:alphaModFix/>
          </a:blip>
          <a:srcRect b="0" l="0" r="0" t="0"/>
          <a:stretch/>
        </p:blipFill>
        <p:spPr>
          <a:xfrm>
            <a:off x="932125" y="871775"/>
            <a:ext cx="9913300" cy="5425550"/>
          </a:xfrm>
          <a:prstGeom prst="rect">
            <a:avLst/>
          </a:prstGeom>
          <a:noFill/>
          <a:ln>
            <a:noFill/>
          </a:ln>
        </p:spPr>
      </p:pic>
      <p:sp>
        <p:nvSpPr>
          <p:cNvPr id="492" name="Google Shape;492;g13e52861217_3_20"/>
          <p:cNvSpPr txBox="1"/>
          <p:nvPr>
            <p:ph type="title"/>
          </p:nvPr>
        </p:nvSpPr>
        <p:spPr>
          <a:xfrm>
            <a:off x="838200" y="365125"/>
            <a:ext cx="10515600" cy="4749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1100"/>
              <a:buFont typeface="Arial"/>
              <a:buNone/>
            </a:pPr>
            <a:r>
              <a:rPr b="1" lang="en-US" sz="2400"/>
              <a:t>Random Forests begin to diminish returns a little over 100 trees</a:t>
            </a:r>
            <a:endParaRPr b="1" sz="2400"/>
          </a:p>
        </p:txBody>
      </p:sp>
      <p:cxnSp>
        <p:nvCxnSpPr>
          <p:cNvPr id="493" name="Google Shape;493;g13e52861217_3_20"/>
          <p:cNvCxnSpPr/>
          <p:nvPr/>
        </p:nvCxnSpPr>
        <p:spPr>
          <a:xfrm>
            <a:off x="932121" y="733646"/>
            <a:ext cx="10421700" cy="0"/>
          </a:xfrm>
          <a:prstGeom prst="straightConnector1">
            <a:avLst/>
          </a:prstGeom>
          <a:noFill/>
          <a:ln cap="flat" cmpd="sng" w="9525">
            <a:solidFill>
              <a:schemeClr val="accent2"/>
            </a:solidFill>
            <a:prstDash val="solid"/>
            <a:miter lim="800000"/>
            <a:headEnd len="sm" w="sm" type="none"/>
            <a:tailEnd len="sm" w="sm" type="none"/>
          </a:ln>
        </p:spPr>
      </p:cxnSp>
      <p:sp>
        <p:nvSpPr>
          <p:cNvPr id="494" name="Google Shape;494;g13e52861217_3_20"/>
          <p:cNvSpPr/>
          <p:nvPr/>
        </p:nvSpPr>
        <p:spPr>
          <a:xfrm>
            <a:off x="5372600" y="2193250"/>
            <a:ext cx="398700" cy="2464500"/>
          </a:xfrm>
          <a:prstGeom prst="rect">
            <a:avLst/>
          </a:prstGeom>
          <a:solidFill>
            <a:srgbClr val="FF0000">
              <a:alpha val="23529"/>
            </a:srgbClr>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495" name="Google Shape;495;g13e52861217_3_20"/>
          <p:cNvCxnSpPr/>
          <p:nvPr/>
        </p:nvCxnSpPr>
        <p:spPr>
          <a:xfrm rot="10800000">
            <a:off x="6196350" y="2185850"/>
            <a:ext cx="0" cy="2477100"/>
          </a:xfrm>
          <a:prstGeom prst="straightConnector1">
            <a:avLst/>
          </a:prstGeom>
          <a:noFill/>
          <a:ln cap="flat" cmpd="sng" w="19050">
            <a:solidFill>
              <a:srgbClr val="FF0000"/>
            </a:solidFill>
            <a:prstDash val="solid"/>
            <a:round/>
            <a:headEnd len="sm" w="sm" type="none"/>
            <a:tailEnd len="sm" w="sm" type="none"/>
          </a:ln>
        </p:spPr>
      </p:cxnSp>
      <p:sp>
        <p:nvSpPr>
          <p:cNvPr id="496" name="Google Shape;496;g13e52861217_3_20"/>
          <p:cNvSpPr/>
          <p:nvPr/>
        </p:nvSpPr>
        <p:spPr>
          <a:xfrm>
            <a:off x="5876400" y="4910150"/>
            <a:ext cx="654000" cy="4386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5"/>
                                        </p:tgtEl>
                                        <p:attrNameLst>
                                          <p:attrName>style.visibility</p:attrName>
                                        </p:attrNameLst>
                                      </p:cBhvr>
                                      <p:to>
                                        <p:strVal val="visible"/>
                                      </p:to>
                                    </p:set>
                                    <p:animEffect filter="fade" transition="in">
                                      <p:cBhvr>
                                        <p:cTn dur="1000"/>
                                        <p:tgtEl>
                                          <p:spTgt spid="495"/>
                                        </p:tgtEl>
                                      </p:cBhvr>
                                    </p:animEffect>
                                  </p:childTnLst>
                                </p:cTn>
                              </p:par>
                              <p:par>
                                <p:cTn fill="hold" nodeType="withEffect" presetClass="entr" presetID="1" presetSubtype="0">
                                  <p:stCondLst>
                                    <p:cond delay="0"/>
                                  </p:stCondLst>
                                  <p:childTnLst>
                                    <p:set>
                                      <p:cBhvr>
                                        <p:cTn dur="1" fill="hold">
                                          <p:stCondLst>
                                            <p:cond delay="0"/>
                                          </p:stCondLst>
                                        </p:cTn>
                                        <p:tgtEl>
                                          <p:spTgt spid="49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0" name="Shape 500"/>
        <p:cNvGrpSpPr/>
        <p:nvPr/>
      </p:nvGrpSpPr>
      <p:grpSpPr>
        <a:xfrm>
          <a:off x="0" y="0"/>
          <a:ext cx="0" cy="0"/>
          <a:chOff x="0" y="0"/>
          <a:chExt cx="0" cy="0"/>
        </a:xfrm>
      </p:grpSpPr>
      <p:pic>
        <p:nvPicPr>
          <p:cNvPr id="501" name="Google Shape;501;g13e52861217_3_27"/>
          <p:cNvPicPr preferRelativeResize="0"/>
          <p:nvPr/>
        </p:nvPicPr>
        <p:blipFill rotWithShape="1">
          <a:blip r:embed="rId3">
            <a:alphaModFix/>
          </a:blip>
          <a:srcRect b="0" l="0" r="0" t="0"/>
          <a:stretch/>
        </p:blipFill>
        <p:spPr>
          <a:xfrm>
            <a:off x="838200" y="1236875"/>
            <a:ext cx="10515598" cy="3466465"/>
          </a:xfrm>
          <a:prstGeom prst="rect">
            <a:avLst/>
          </a:prstGeom>
          <a:noFill/>
          <a:ln>
            <a:noFill/>
          </a:ln>
        </p:spPr>
      </p:pic>
      <p:sp>
        <p:nvSpPr>
          <p:cNvPr id="502" name="Google Shape;502;g13e52861217_3_27"/>
          <p:cNvSpPr txBox="1"/>
          <p:nvPr>
            <p:ph type="title"/>
          </p:nvPr>
        </p:nvSpPr>
        <p:spPr>
          <a:xfrm>
            <a:off x="838200" y="365125"/>
            <a:ext cx="10515600" cy="4749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1100"/>
              <a:buFont typeface="Arial"/>
              <a:buNone/>
            </a:pPr>
            <a:r>
              <a:rPr b="1" lang="en-US" sz="2400"/>
              <a:t>Cross-validating Random Forest (ntrees = 150) has reasonable results.</a:t>
            </a:r>
            <a:endParaRPr b="1" sz="2400"/>
          </a:p>
        </p:txBody>
      </p:sp>
      <p:cxnSp>
        <p:nvCxnSpPr>
          <p:cNvPr id="503" name="Google Shape;503;g13e52861217_3_27"/>
          <p:cNvCxnSpPr/>
          <p:nvPr/>
        </p:nvCxnSpPr>
        <p:spPr>
          <a:xfrm>
            <a:off x="932121" y="733646"/>
            <a:ext cx="10421700" cy="0"/>
          </a:xfrm>
          <a:prstGeom prst="straightConnector1">
            <a:avLst/>
          </a:prstGeom>
          <a:noFill/>
          <a:ln cap="flat" cmpd="sng" w="9525">
            <a:solidFill>
              <a:schemeClr val="accent2"/>
            </a:solidFill>
            <a:prstDash val="solid"/>
            <a:miter lim="800000"/>
            <a:headEnd len="sm" w="sm" type="none"/>
            <a:tailEnd len="sm" w="sm" type="none"/>
          </a:ln>
        </p:spPr>
      </p:cxnSp>
      <p:sp>
        <p:nvSpPr>
          <p:cNvPr id="504" name="Google Shape;504;g13e52861217_3_27"/>
          <p:cNvSpPr txBox="1"/>
          <p:nvPr/>
        </p:nvSpPr>
        <p:spPr>
          <a:xfrm>
            <a:off x="8199498" y="4031700"/>
            <a:ext cx="2849700" cy="400200"/>
          </a:xfrm>
          <a:prstGeom prst="rect">
            <a:avLst/>
          </a:prstGeom>
          <a:solidFill>
            <a:schemeClr val="lt1"/>
          </a:solidFill>
          <a:ln cap="flat" cmpd="sng" w="12700">
            <a:solidFill>
              <a:srgbClr val="FF0000"/>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rgbClr val="FF0000"/>
                </a:solidFill>
                <a:latin typeface="Calibri"/>
                <a:ea typeface="Calibri"/>
                <a:cs typeface="Calibri"/>
                <a:sym typeface="Calibri"/>
              </a:rPr>
              <a:t>Validation RMSE = 41.06</a:t>
            </a:r>
            <a:endParaRPr b="1" i="0" sz="1800" u="none" cap="none" strike="noStrike">
              <a:solidFill>
                <a:srgbClr val="FF0000"/>
              </a:solidFill>
              <a:latin typeface="Arial"/>
              <a:ea typeface="Arial"/>
              <a:cs typeface="Arial"/>
              <a:sym typeface="Arial"/>
            </a:endParaRPr>
          </a:p>
        </p:txBody>
      </p:sp>
      <p:sp>
        <p:nvSpPr>
          <p:cNvPr id="505" name="Google Shape;505;g13e52861217_3_27"/>
          <p:cNvSpPr/>
          <p:nvPr/>
        </p:nvSpPr>
        <p:spPr>
          <a:xfrm>
            <a:off x="7779747" y="4152575"/>
            <a:ext cx="351000" cy="191400"/>
          </a:xfrm>
          <a:prstGeom prst="rightArrow">
            <a:avLst>
              <a:gd fmla="val 50000" name="adj1"/>
              <a:gd fmla="val 50000" name="adj2"/>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6" name="Google Shape;506;g13e52861217_3_27"/>
          <p:cNvSpPr txBox="1"/>
          <p:nvPr/>
        </p:nvSpPr>
        <p:spPr>
          <a:xfrm>
            <a:off x="1086300" y="5358975"/>
            <a:ext cx="10191300" cy="1015800"/>
          </a:xfrm>
          <a:prstGeom prst="rect">
            <a:avLst/>
          </a:prstGeom>
          <a:solidFill>
            <a:schemeClr val="lt1"/>
          </a:solidFill>
          <a:ln cap="flat" cmpd="sng" w="12700">
            <a:solidFill>
              <a:srgbClr val="FF0000"/>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rgbClr val="FF0000"/>
                </a:solidFill>
                <a:latin typeface="Calibri"/>
                <a:ea typeface="Calibri"/>
                <a:cs typeface="Calibri"/>
                <a:sym typeface="Calibri"/>
              </a:rPr>
              <a:t>Though the model is not optimal, the MSE in the test set is lower than the training set.</a:t>
            </a:r>
            <a:endParaRPr b="1" i="0" sz="2000" u="none" cap="none" strike="noStrike">
              <a:solidFill>
                <a:srgbClr val="FF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rgbClr val="FF0000"/>
                </a:solidFill>
                <a:latin typeface="Calibri"/>
                <a:ea typeface="Calibri"/>
                <a:cs typeface="Calibri"/>
                <a:sym typeface="Calibri"/>
              </a:rPr>
              <a:t>So OVERFITTING to noise is NOT LIKELY.</a:t>
            </a:r>
            <a:endParaRPr b="1" i="0" sz="2000" u="none" cap="none" strike="noStrike">
              <a:solidFill>
                <a:srgbClr val="FF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rgbClr val="FF0000"/>
                </a:solidFill>
                <a:latin typeface="Calibri"/>
                <a:ea typeface="Calibri"/>
                <a:cs typeface="Calibri"/>
                <a:sym typeface="Calibri"/>
              </a:rPr>
              <a:t>The Random Forests have some predictive value.</a:t>
            </a:r>
            <a:endParaRPr b="1" i="0" sz="2000" u="none" cap="none" strike="noStrike">
              <a:solidFill>
                <a:srgbClr val="FF0000"/>
              </a:solidFill>
              <a:latin typeface="Calibri"/>
              <a:ea typeface="Calibri"/>
              <a:cs typeface="Calibri"/>
              <a:sym typeface="Calibri"/>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 name="Shape 510"/>
        <p:cNvGrpSpPr/>
        <p:nvPr/>
      </p:nvGrpSpPr>
      <p:grpSpPr>
        <a:xfrm>
          <a:off x="0" y="0"/>
          <a:ext cx="0" cy="0"/>
          <a:chOff x="0" y="0"/>
          <a:chExt cx="0" cy="0"/>
        </a:xfrm>
      </p:grpSpPr>
      <p:sp>
        <p:nvSpPr>
          <p:cNvPr id="511" name="Google Shape;511;g13e52861217_3_36"/>
          <p:cNvSpPr txBox="1"/>
          <p:nvPr>
            <p:ph type="ctrTitle"/>
          </p:nvPr>
        </p:nvSpPr>
        <p:spPr>
          <a:xfrm>
            <a:off x="109870" y="1127920"/>
            <a:ext cx="7747500" cy="23877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3600"/>
              <a:buFont typeface="Arial"/>
              <a:buNone/>
            </a:pPr>
            <a:r>
              <a:rPr lang="en-US" sz="3600">
                <a:latin typeface="Arial"/>
                <a:ea typeface="Arial"/>
                <a:cs typeface="Arial"/>
                <a:sym typeface="Arial"/>
              </a:rPr>
              <a:t>Bagging</a:t>
            </a:r>
            <a:endParaRPr/>
          </a:p>
        </p:txBody>
      </p:sp>
      <p:cxnSp>
        <p:nvCxnSpPr>
          <p:cNvPr id="512" name="Google Shape;512;g13e52861217_3_36"/>
          <p:cNvCxnSpPr/>
          <p:nvPr/>
        </p:nvCxnSpPr>
        <p:spPr>
          <a:xfrm flipH="1" rot="10800000">
            <a:off x="109870" y="3428988"/>
            <a:ext cx="11958000" cy="73500"/>
          </a:xfrm>
          <a:prstGeom prst="straightConnector1">
            <a:avLst/>
          </a:prstGeom>
          <a:noFill/>
          <a:ln cap="flat" cmpd="sng" w="9525">
            <a:solidFill>
              <a:schemeClr val="accent2"/>
            </a:solidFill>
            <a:prstDash val="solid"/>
            <a:miter lim="800000"/>
            <a:headEnd len="sm" w="sm" type="none"/>
            <a:tailEnd len="sm" w="sm" type="none"/>
          </a:ln>
        </p:spPr>
      </p:cxn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 name="Shape 516"/>
        <p:cNvGrpSpPr/>
        <p:nvPr/>
      </p:nvGrpSpPr>
      <p:grpSpPr>
        <a:xfrm>
          <a:off x="0" y="0"/>
          <a:ext cx="0" cy="0"/>
          <a:chOff x="0" y="0"/>
          <a:chExt cx="0" cy="0"/>
        </a:xfrm>
      </p:grpSpPr>
      <p:pic>
        <p:nvPicPr>
          <p:cNvPr id="517" name="Google Shape;517;g13e52861217_3_41"/>
          <p:cNvPicPr preferRelativeResize="0"/>
          <p:nvPr/>
        </p:nvPicPr>
        <p:blipFill rotWithShape="1">
          <a:blip r:embed="rId3">
            <a:alphaModFix/>
          </a:blip>
          <a:srcRect b="0" l="0" r="0" t="0"/>
          <a:stretch/>
        </p:blipFill>
        <p:spPr>
          <a:xfrm>
            <a:off x="932125" y="4971350"/>
            <a:ext cx="6031226" cy="1687855"/>
          </a:xfrm>
          <a:prstGeom prst="rect">
            <a:avLst/>
          </a:prstGeom>
          <a:noFill/>
          <a:ln cap="flat" cmpd="sng" w="9525">
            <a:solidFill>
              <a:schemeClr val="dk2"/>
            </a:solidFill>
            <a:prstDash val="solid"/>
            <a:round/>
            <a:headEnd len="sm" w="sm" type="none"/>
            <a:tailEnd len="sm" w="sm" type="none"/>
          </a:ln>
        </p:spPr>
      </p:pic>
      <p:pic>
        <p:nvPicPr>
          <p:cNvPr id="518" name="Google Shape;518;g13e52861217_3_41"/>
          <p:cNvPicPr preferRelativeResize="0"/>
          <p:nvPr/>
        </p:nvPicPr>
        <p:blipFill rotWithShape="1">
          <a:blip r:embed="rId4">
            <a:alphaModFix/>
          </a:blip>
          <a:srcRect b="0" l="0" r="0" t="0"/>
          <a:stretch/>
        </p:blipFill>
        <p:spPr>
          <a:xfrm>
            <a:off x="932125" y="3148875"/>
            <a:ext cx="6031224" cy="1697311"/>
          </a:xfrm>
          <a:prstGeom prst="rect">
            <a:avLst/>
          </a:prstGeom>
          <a:noFill/>
          <a:ln cap="flat" cmpd="sng" w="9525">
            <a:solidFill>
              <a:schemeClr val="dk2"/>
            </a:solidFill>
            <a:prstDash val="solid"/>
            <a:round/>
            <a:headEnd len="sm" w="sm" type="none"/>
            <a:tailEnd len="sm" w="sm" type="none"/>
          </a:ln>
        </p:spPr>
      </p:pic>
      <p:pic>
        <p:nvPicPr>
          <p:cNvPr id="519" name="Google Shape;519;g13e52861217_3_41"/>
          <p:cNvPicPr preferRelativeResize="0"/>
          <p:nvPr/>
        </p:nvPicPr>
        <p:blipFill rotWithShape="1">
          <a:blip r:embed="rId5">
            <a:alphaModFix/>
          </a:blip>
          <a:srcRect b="0" l="0" r="0" t="0"/>
          <a:stretch/>
        </p:blipFill>
        <p:spPr>
          <a:xfrm>
            <a:off x="932125" y="1307125"/>
            <a:ext cx="6031225" cy="1716586"/>
          </a:xfrm>
          <a:prstGeom prst="rect">
            <a:avLst/>
          </a:prstGeom>
          <a:noFill/>
          <a:ln cap="flat" cmpd="sng" w="9525">
            <a:solidFill>
              <a:schemeClr val="dk2"/>
            </a:solidFill>
            <a:prstDash val="solid"/>
            <a:round/>
            <a:headEnd len="sm" w="sm" type="none"/>
            <a:tailEnd len="sm" w="sm" type="none"/>
          </a:ln>
        </p:spPr>
      </p:pic>
      <p:sp>
        <p:nvSpPr>
          <p:cNvPr id="520" name="Google Shape;520;g13e52861217_3_41"/>
          <p:cNvSpPr txBox="1"/>
          <p:nvPr>
            <p:ph type="title"/>
          </p:nvPr>
        </p:nvSpPr>
        <p:spPr>
          <a:xfrm>
            <a:off x="838200" y="365125"/>
            <a:ext cx="10515600" cy="4749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2400"/>
              <a:buFont typeface="Calibri"/>
              <a:buNone/>
            </a:pPr>
            <a:r>
              <a:rPr b="1" lang="en-US" sz="2400"/>
              <a:t>Bagging at (B = 20, B = 50, B = 200) yields different results</a:t>
            </a:r>
            <a:endParaRPr b="1" sz="2400"/>
          </a:p>
        </p:txBody>
      </p:sp>
      <p:cxnSp>
        <p:nvCxnSpPr>
          <p:cNvPr id="521" name="Google Shape;521;g13e52861217_3_41"/>
          <p:cNvCxnSpPr/>
          <p:nvPr/>
        </p:nvCxnSpPr>
        <p:spPr>
          <a:xfrm>
            <a:off x="932121" y="733646"/>
            <a:ext cx="10421700" cy="0"/>
          </a:xfrm>
          <a:prstGeom prst="straightConnector1">
            <a:avLst/>
          </a:prstGeom>
          <a:noFill/>
          <a:ln cap="flat" cmpd="sng" w="9525">
            <a:solidFill>
              <a:schemeClr val="accent2"/>
            </a:solidFill>
            <a:prstDash val="solid"/>
            <a:miter lim="800000"/>
            <a:headEnd len="sm" w="sm" type="none"/>
            <a:tailEnd len="sm" w="sm" type="none"/>
          </a:ln>
        </p:spPr>
      </p:cxnSp>
      <p:sp>
        <p:nvSpPr>
          <p:cNvPr id="522" name="Google Shape;522;g13e52861217_3_41"/>
          <p:cNvSpPr/>
          <p:nvPr/>
        </p:nvSpPr>
        <p:spPr>
          <a:xfrm>
            <a:off x="1856950" y="2554249"/>
            <a:ext cx="3354900" cy="474900"/>
          </a:xfrm>
          <a:prstGeom prst="rect">
            <a:avLst/>
          </a:prstGeom>
          <a:noFill/>
          <a:ln cap="flat" cmpd="sng" w="12700">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23" name="Google Shape;523;g13e52861217_3_41"/>
          <p:cNvSpPr/>
          <p:nvPr/>
        </p:nvSpPr>
        <p:spPr>
          <a:xfrm>
            <a:off x="1780750" y="4374124"/>
            <a:ext cx="3354900" cy="474900"/>
          </a:xfrm>
          <a:prstGeom prst="rect">
            <a:avLst/>
          </a:prstGeom>
          <a:noFill/>
          <a:ln cap="flat" cmpd="sng" w="12700">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24" name="Google Shape;524;g13e52861217_3_41"/>
          <p:cNvSpPr/>
          <p:nvPr/>
        </p:nvSpPr>
        <p:spPr>
          <a:xfrm>
            <a:off x="1780750" y="6193999"/>
            <a:ext cx="3354900" cy="474900"/>
          </a:xfrm>
          <a:prstGeom prst="rect">
            <a:avLst/>
          </a:prstGeom>
          <a:noFill/>
          <a:ln cap="flat" cmpd="sng" w="38100">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25" name="Google Shape;525;g13e52861217_3_41"/>
          <p:cNvSpPr/>
          <p:nvPr/>
        </p:nvSpPr>
        <p:spPr>
          <a:xfrm>
            <a:off x="4386700" y="2054250"/>
            <a:ext cx="411600" cy="230100"/>
          </a:xfrm>
          <a:prstGeom prst="rect">
            <a:avLst/>
          </a:prstGeom>
          <a:noFill/>
          <a:ln cap="flat" cmpd="sng" w="12700">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26" name="Google Shape;526;g13e52861217_3_41"/>
          <p:cNvSpPr/>
          <p:nvPr/>
        </p:nvSpPr>
        <p:spPr>
          <a:xfrm>
            <a:off x="4329898" y="3885827"/>
            <a:ext cx="411600" cy="230100"/>
          </a:xfrm>
          <a:prstGeom prst="rect">
            <a:avLst/>
          </a:prstGeom>
          <a:noFill/>
          <a:ln cap="flat" cmpd="sng" w="12700">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27" name="Google Shape;527;g13e52861217_3_41"/>
          <p:cNvSpPr/>
          <p:nvPr/>
        </p:nvSpPr>
        <p:spPr>
          <a:xfrm>
            <a:off x="4313949" y="5687348"/>
            <a:ext cx="411600" cy="230100"/>
          </a:xfrm>
          <a:prstGeom prst="rect">
            <a:avLst/>
          </a:prstGeom>
          <a:noFill/>
          <a:ln cap="flat" cmpd="sng" w="12700">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528" name="Google Shape;528;g13e52861217_3_41"/>
          <p:cNvPicPr preferRelativeResize="0"/>
          <p:nvPr/>
        </p:nvPicPr>
        <p:blipFill rotWithShape="1">
          <a:blip r:embed="rId6">
            <a:alphaModFix/>
          </a:blip>
          <a:srcRect b="0" l="0" r="0" t="0"/>
          <a:stretch/>
        </p:blipFill>
        <p:spPr>
          <a:xfrm>
            <a:off x="7378025" y="2754100"/>
            <a:ext cx="4383575" cy="2182050"/>
          </a:xfrm>
          <a:prstGeom prst="rect">
            <a:avLst/>
          </a:prstGeom>
          <a:noFill/>
          <a:ln>
            <a:noFill/>
          </a:ln>
        </p:spPr>
      </p:pic>
      <p:pic>
        <p:nvPicPr>
          <p:cNvPr id="529" name="Google Shape;529;g13e52861217_3_41"/>
          <p:cNvPicPr preferRelativeResize="0"/>
          <p:nvPr/>
        </p:nvPicPr>
        <p:blipFill rotWithShape="1">
          <a:blip r:embed="rId7">
            <a:alphaModFix/>
          </a:blip>
          <a:srcRect b="0" l="0" r="0" t="0"/>
          <a:stretch/>
        </p:blipFill>
        <p:spPr>
          <a:xfrm>
            <a:off x="1658177" y="3524413"/>
            <a:ext cx="230100" cy="230100"/>
          </a:xfrm>
          <a:prstGeom prst="rect">
            <a:avLst/>
          </a:prstGeom>
          <a:noFill/>
          <a:ln>
            <a:noFill/>
          </a:ln>
        </p:spPr>
      </p:pic>
      <p:pic>
        <p:nvPicPr>
          <p:cNvPr id="530" name="Google Shape;530;g13e52861217_3_41"/>
          <p:cNvPicPr preferRelativeResize="0"/>
          <p:nvPr/>
        </p:nvPicPr>
        <p:blipFill rotWithShape="1">
          <a:blip r:embed="rId7">
            <a:alphaModFix/>
          </a:blip>
          <a:srcRect b="0" l="0" r="0" t="0"/>
          <a:stretch/>
        </p:blipFill>
        <p:spPr>
          <a:xfrm>
            <a:off x="1669250" y="1677450"/>
            <a:ext cx="230100" cy="230100"/>
          </a:xfrm>
          <a:prstGeom prst="rect">
            <a:avLst/>
          </a:prstGeom>
          <a:noFill/>
          <a:ln>
            <a:noFill/>
          </a:ln>
        </p:spPr>
      </p:pic>
      <p:pic>
        <p:nvPicPr>
          <p:cNvPr id="531" name="Google Shape;531;g13e52861217_3_41"/>
          <p:cNvPicPr preferRelativeResize="0"/>
          <p:nvPr/>
        </p:nvPicPr>
        <p:blipFill rotWithShape="1">
          <a:blip r:embed="rId7">
            <a:alphaModFix/>
          </a:blip>
          <a:srcRect b="0" l="0" r="0" t="0"/>
          <a:stretch/>
        </p:blipFill>
        <p:spPr>
          <a:xfrm>
            <a:off x="1642229" y="5327512"/>
            <a:ext cx="230100" cy="2301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5" name="Shape 535"/>
        <p:cNvGrpSpPr/>
        <p:nvPr/>
      </p:nvGrpSpPr>
      <p:grpSpPr>
        <a:xfrm>
          <a:off x="0" y="0"/>
          <a:ext cx="0" cy="0"/>
          <a:chOff x="0" y="0"/>
          <a:chExt cx="0" cy="0"/>
        </a:xfrm>
      </p:grpSpPr>
      <p:pic>
        <p:nvPicPr>
          <p:cNvPr id="536" name="Google Shape;536;g13e52861217_3_56"/>
          <p:cNvPicPr preferRelativeResize="0"/>
          <p:nvPr/>
        </p:nvPicPr>
        <p:blipFill rotWithShape="1">
          <a:blip r:embed="rId3">
            <a:alphaModFix/>
          </a:blip>
          <a:srcRect b="0" l="0" r="0" t="0"/>
          <a:stretch/>
        </p:blipFill>
        <p:spPr>
          <a:xfrm>
            <a:off x="838200" y="1152300"/>
            <a:ext cx="10615824" cy="5291575"/>
          </a:xfrm>
          <a:prstGeom prst="rect">
            <a:avLst/>
          </a:prstGeom>
          <a:noFill/>
          <a:ln>
            <a:noFill/>
          </a:ln>
        </p:spPr>
      </p:pic>
      <p:sp>
        <p:nvSpPr>
          <p:cNvPr id="537" name="Google Shape;537;g13e52861217_3_56"/>
          <p:cNvSpPr txBox="1"/>
          <p:nvPr>
            <p:ph type="title"/>
          </p:nvPr>
        </p:nvSpPr>
        <p:spPr>
          <a:xfrm>
            <a:off x="838200" y="365125"/>
            <a:ext cx="10515600" cy="4749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1100"/>
              <a:buFont typeface="Arial"/>
              <a:buNone/>
            </a:pPr>
            <a:r>
              <a:rPr b="1" lang="en-US" sz="2400"/>
              <a:t>Bagging begins to diminish returns close to (B = 150)</a:t>
            </a:r>
            <a:endParaRPr b="1" sz="2400"/>
          </a:p>
        </p:txBody>
      </p:sp>
      <p:cxnSp>
        <p:nvCxnSpPr>
          <p:cNvPr id="538" name="Google Shape;538;g13e52861217_3_56"/>
          <p:cNvCxnSpPr/>
          <p:nvPr/>
        </p:nvCxnSpPr>
        <p:spPr>
          <a:xfrm>
            <a:off x="932121" y="733646"/>
            <a:ext cx="10421700" cy="0"/>
          </a:xfrm>
          <a:prstGeom prst="straightConnector1">
            <a:avLst/>
          </a:prstGeom>
          <a:noFill/>
          <a:ln cap="flat" cmpd="sng" w="9525">
            <a:solidFill>
              <a:schemeClr val="accent2"/>
            </a:solidFill>
            <a:prstDash val="solid"/>
            <a:miter lim="800000"/>
            <a:headEnd len="sm" w="sm" type="none"/>
            <a:tailEnd len="sm" w="sm" type="none"/>
          </a:ln>
        </p:spPr>
      </p:cxnSp>
      <p:cxnSp>
        <p:nvCxnSpPr>
          <p:cNvPr id="539" name="Google Shape;539;g13e52861217_3_56"/>
          <p:cNvCxnSpPr/>
          <p:nvPr/>
        </p:nvCxnSpPr>
        <p:spPr>
          <a:xfrm>
            <a:off x="2743425" y="4766625"/>
            <a:ext cx="7065300" cy="0"/>
          </a:xfrm>
          <a:prstGeom prst="straightConnector1">
            <a:avLst/>
          </a:prstGeom>
          <a:noFill/>
          <a:ln cap="flat" cmpd="sng" w="19050">
            <a:solidFill>
              <a:srgbClr val="FF0000"/>
            </a:solidFill>
            <a:prstDash val="dot"/>
            <a:round/>
            <a:headEnd len="sm" w="sm" type="none"/>
            <a:tailEnd len="sm" w="sm" type="none"/>
          </a:ln>
        </p:spPr>
      </p:cxnSp>
      <p:sp>
        <p:nvSpPr>
          <p:cNvPr id="540" name="Google Shape;540;g13e52861217_3_56"/>
          <p:cNvSpPr/>
          <p:nvPr/>
        </p:nvSpPr>
        <p:spPr>
          <a:xfrm>
            <a:off x="7398100" y="2440725"/>
            <a:ext cx="398700" cy="2392500"/>
          </a:xfrm>
          <a:prstGeom prst="rect">
            <a:avLst/>
          </a:prstGeom>
          <a:solidFill>
            <a:srgbClr val="FF0000">
              <a:alpha val="23529"/>
            </a:srgbClr>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541" name="Google Shape;541;g13e52861217_3_56"/>
          <p:cNvCxnSpPr/>
          <p:nvPr/>
        </p:nvCxnSpPr>
        <p:spPr>
          <a:xfrm rot="10800000">
            <a:off x="8453101" y="2424750"/>
            <a:ext cx="0" cy="2440200"/>
          </a:xfrm>
          <a:prstGeom prst="straightConnector1">
            <a:avLst/>
          </a:prstGeom>
          <a:noFill/>
          <a:ln cap="flat" cmpd="sng" w="19050">
            <a:solidFill>
              <a:srgbClr val="FF0000"/>
            </a:solidFill>
            <a:prstDash val="solid"/>
            <a:round/>
            <a:headEnd len="sm" w="sm" type="none"/>
            <a:tailEnd len="sm" w="sm" type="none"/>
          </a:ln>
        </p:spPr>
      </p:cxnSp>
      <p:sp>
        <p:nvSpPr>
          <p:cNvPr id="542" name="Google Shape;542;g13e52861217_3_56"/>
          <p:cNvSpPr/>
          <p:nvPr/>
        </p:nvSpPr>
        <p:spPr>
          <a:xfrm>
            <a:off x="8126100" y="5077625"/>
            <a:ext cx="654000" cy="4386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2"/>
                                        </p:tgtEl>
                                        <p:attrNameLst>
                                          <p:attrName>style.visibility</p:attrName>
                                        </p:attrNameLst>
                                      </p:cBhvr>
                                      <p:to>
                                        <p:strVal val="visible"/>
                                      </p:to>
                                    </p:set>
                                    <p:animEffect filter="fade" transition="in">
                                      <p:cBhvr>
                                        <p:cTn dur="1000"/>
                                        <p:tgtEl>
                                          <p:spTgt spid="542"/>
                                        </p:tgtEl>
                                      </p:cBhvr>
                                    </p:animEffect>
                                  </p:childTnLst>
                                </p:cTn>
                              </p:par>
                              <p:par>
                                <p:cTn fill="hold" nodeType="withEffect" presetClass="entr" presetID="1" presetSubtype="0">
                                  <p:stCondLst>
                                    <p:cond delay="0"/>
                                  </p:stCondLst>
                                  <p:childTnLst>
                                    <p:set>
                                      <p:cBhvr>
                                        <p:cTn dur="1" fill="hold">
                                          <p:stCondLst>
                                            <p:cond delay="0"/>
                                          </p:stCondLst>
                                        </p:cTn>
                                        <p:tgtEl>
                                          <p:spTgt spid="54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6" name="Shape 546"/>
        <p:cNvGrpSpPr/>
        <p:nvPr/>
      </p:nvGrpSpPr>
      <p:grpSpPr>
        <a:xfrm>
          <a:off x="0" y="0"/>
          <a:ext cx="0" cy="0"/>
          <a:chOff x="0" y="0"/>
          <a:chExt cx="0" cy="0"/>
        </a:xfrm>
      </p:grpSpPr>
      <p:pic>
        <p:nvPicPr>
          <p:cNvPr id="547" name="Google Shape;547;g13e52861217_3_64"/>
          <p:cNvPicPr preferRelativeResize="0"/>
          <p:nvPr/>
        </p:nvPicPr>
        <p:blipFill rotWithShape="1">
          <a:blip r:embed="rId3">
            <a:alphaModFix/>
          </a:blip>
          <a:srcRect b="0" l="0" r="0" t="0"/>
          <a:stretch/>
        </p:blipFill>
        <p:spPr>
          <a:xfrm>
            <a:off x="838200" y="1315599"/>
            <a:ext cx="10515599" cy="3454010"/>
          </a:xfrm>
          <a:prstGeom prst="rect">
            <a:avLst/>
          </a:prstGeom>
          <a:noFill/>
          <a:ln>
            <a:noFill/>
          </a:ln>
        </p:spPr>
      </p:pic>
      <p:sp>
        <p:nvSpPr>
          <p:cNvPr id="548" name="Google Shape;548;g13e52861217_3_64"/>
          <p:cNvSpPr txBox="1"/>
          <p:nvPr>
            <p:ph type="title"/>
          </p:nvPr>
        </p:nvSpPr>
        <p:spPr>
          <a:xfrm>
            <a:off x="838200" y="365125"/>
            <a:ext cx="10515600" cy="4749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1100"/>
              <a:buFont typeface="Arial"/>
              <a:buNone/>
            </a:pPr>
            <a:r>
              <a:rPr b="1" lang="en-US" sz="2400"/>
              <a:t>Cross-validating Bagging (B = 150) is strong!</a:t>
            </a:r>
            <a:endParaRPr b="1" sz="2400"/>
          </a:p>
        </p:txBody>
      </p:sp>
      <p:cxnSp>
        <p:nvCxnSpPr>
          <p:cNvPr id="549" name="Google Shape;549;g13e52861217_3_64"/>
          <p:cNvCxnSpPr/>
          <p:nvPr/>
        </p:nvCxnSpPr>
        <p:spPr>
          <a:xfrm>
            <a:off x="932121" y="733646"/>
            <a:ext cx="10421700" cy="0"/>
          </a:xfrm>
          <a:prstGeom prst="straightConnector1">
            <a:avLst/>
          </a:prstGeom>
          <a:noFill/>
          <a:ln cap="flat" cmpd="sng" w="9525">
            <a:solidFill>
              <a:schemeClr val="accent2"/>
            </a:solidFill>
            <a:prstDash val="solid"/>
            <a:miter lim="800000"/>
            <a:headEnd len="sm" w="sm" type="none"/>
            <a:tailEnd len="sm" w="sm" type="none"/>
          </a:ln>
        </p:spPr>
      </p:cxnSp>
      <p:sp>
        <p:nvSpPr>
          <p:cNvPr id="550" name="Google Shape;550;g13e52861217_3_64"/>
          <p:cNvSpPr txBox="1"/>
          <p:nvPr/>
        </p:nvSpPr>
        <p:spPr>
          <a:xfrm>
            <a:off x="8063026" y="4063575"/>
            <a:ext cx="2849700" cy="400200"/>
          </a:xfrm>
          <a:prstGeom prst="rect">
            <a:avLst/>
          </a:prstGeom>
          <a:solidFill>
            <a:schemeClr val="lt1"/>
          </a:solidFill>
          <a:ln cap="flat" cmpd="sng" w="12700">
            <a:solidFill>
              <a:srgbClr val="FF0000"/>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rgbClr val="FF0000"/>
                </a:solidFill>
                <a:latin typeface="Calibri"/>
                <a:ea typeface="Calibri"/>
                <a:cs typeface="Calibri"/>
                <a:sym typeface="Calibri"/>
              </a:rPr>
              <a:t>Validation RMSE = 29.45!</a:t>
            </a:r>
            <a:endParaRPr b="1" i="0" sz="1800" u="none" cap="none" strike="noStrike">
              <a:solidFill>
                <a:srgbClr val="FF0000"/>
              </a:solidFill>
              <a:latin typeface="Arial"/>
              <a:ea typeface="Arial"/>
              <a:cs typeface="Arial"/>
              <a:sym typeface="Arial"/>
            </a:endParaRPr>
          </a:p>
        </p:txBody>
      </p:sp>
      <p:sp>
        <p:nvSpPr>
          <p:cNvPr id="551" name="Google Shape;551;g13e52861217_3_64"/>
          <p:cNvSpPr/>
          <p:nvPr/>
        </p:nvSpPr>
        <p:spPr>
          <a:xfrm>
            <a:off x="7643275" y="4184450"/>
            <a:ext cx="351000" cy="191400"/>
          </a:xfrm>
          <a:prstGeom prst="rightArrow">
            <a:avLst>
              <a:gd fmla="val 50000" name="adj1"/>
              <a:gd fmla="val 50000" name="adj2"/>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2" name="Google Shape;552;g13e52861217_3_64"/>
          <p:cNvSpPr txBox="1"/>
          <p:nvPr/>
        </p:nvSpPr>
        <p:spPr>
          <a:xfrm>
            <a:off x="1086300" y="5358975"/>
            <a:ext cx="10191300" cy="400200"/>
          </a:xfrm>
          <a:prstGeom prst="rect">
            <a:avLst/>
          </a:prstGeom>
          <a:solidFill>
            <a:schemeClr val="lt1"/>
          </a:solidFill>
          <a:ln cap="flat" cmpd="sng" w="12700">
            <a:solidFill>
              <a:srgbClr val="FF0000"/>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rgbClr val="FF0000"/>
                </a:solidFill>
                <a:latin typeface="Calibri"/>
                <a:ea typeface="Calibri"/>
                <a:cs typeface="Calibri"/>
                <a:sym typeface="Calibri"/>
              </a:rPr>
              <a:t>Low RMSE with bagging signals that a large part of the variables should be important if not all.</a:t>
            </a:r>
            <a:endParaRPr b="1" i="0" sz="1800" u="none" cap="none" strike="noStrike">
              <a:solidFill>
                <a:srgbClr val="FF0000"/>
              </a:solidFill>
              <a:latin typeface="Arial"/>
              <a:ea typeface="Arial"/>
              <a:cs typeface="Arial"/>
              <a:sym typeface="Aria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6" name="Shape 556"/>
        <p:cNvGrpSpPr/>
        <p:nvPr/>
      </p:nvGrpSpPr>
      <p:grpSpPr>
        <a:xfrm>
          <a:off x="0" y="0"/>
          <a:ext cx="0" cy="0"/>
          <a:chOff x="0" y="0"/>
          <a:chExt cx="0" cy="0"/>
        </a:xfrm>
      </p:grpSpPr>
      <p:sp>
        <p:nvSpPr>
          <p:cNvPr id="557" name="Google Shape;557;g13e52861217_3_73"/>
          <p:cNvSpPr txBox="1"/>
          <p:nvPr>
            <p:ph type="title"/>
          </p:nvPr>
        </p:nvSpPr>
        <p:spPr>
          <a:xfrm>
            <a:off x="838200" y="365125"/>
            <a:ext cx="10515600" cy="4749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1100"/>
              <a:buFont typeface="Arial"/>
              <a:buNone/>
            </a:pPr>
            <a:r>
              <a:rPr b="1" lang="en-US" sz="2400"/>
              <a:t>Insights from Random Forests and Bagging</a:t>
            </a:r>
            <a:endParaRPr b="1" sz="2400"/>
          </a:p>
        </p:txBody>
      </p:sp>
      <p:cxnSp>
        <p:nvCxnSpPr>
          <p:cNvPr id="558" name="Google Shape;558;g13e52861217_3_73"/>
          <p:cNvCxnSpPr/>
          <p:nvPr/>
        </p:nvCxnSpPr>
        <p:spPr>
          <a:xfrm>
            <a:off x="932121" y="733646"/>
            <a:ext cx="10421700" cy="0"/>
          </a:xfrm>
          <a:prstGeom prst="straightConnector1">
            <a:avLst/>
          </a:prstGeom>
          <a:noFill/>
          <a:ln cap="flat" cmpd="sng" w="9525">
            <a:solidFill>
              <a:schemeClr val="accent2"/>
            </a:solidFill>
            <a:prstDash val="solid"/>
            <a:miter lim="800000"/>
            <a:headEnd len="sm" w="sm" type="none"/>
            <a:tailEnd len="sm" w="sm" type="none"/>
          </a:ln>
        </p:spPr>
      </p:cxnSp>
      <p:sp>
        <p:nvSpPr>
          <p:cNvPr id="559" name="Google Shape;559;g13e52861217_3_73"/>
          <p:cNvSpPr txBox="1"/>
          <p:nvPr/>
        </p:nvSpPr>
        <p:spPr>
          <a:xfrm>
            <a:off x="973100" y="1101025"/>
            <a:ext cx="9186600" cy="4802400"/>
          </a:xfrm>
          <a:prstGeom prst="rect">
            <a:avLst/>
          </a:prstGeom>
          <a:noFill/>
          <a:ln>
            <a:noFill/>
          </a:ln>
        </p:spPr>
        <p:txBody>
          <a:bodyPr anchorCtr="0" anchor="t" bIns="91425" lIns="91425" spcFirstLastPara="1" rIns="91425" wrap="square" tIns="91425">
            <a:spAutoFit/>
          </a:bodyPr>
          <a:lstStyle/>
          <a:p>
            <a:pPr indent="-387350" lvl="0" marL="457200" marR="0" rtl="0" algn="l">
              <a:lnSpc>
                <a:spcPct val="100000"/>
              </a:lnSpc>
              <a:spcBef>
                <a:spcPts val="0"/>
              </a:spcBef>
              <a:spcAft>
                <a:spcPts val="0"/>
              </a:spcAft>
              <a:buClr>
                <a:srgbClr val="000000"/>
              </a:buClr>
              <a:buSzPts val="2500"/>
              <a:buFont typeface="Calibri"/>
              <a:buChar char="●"/>
            </a:pPr>
            <a:r>
              <a:rPr b="0" i="0" lang="en-US" sz="2500" u="none" cap="none" strike="noStrike">
                <a:solidFill>
                  <a:srgbClr val="000000"/>
                </a:solidFill>
                <a:latin typeface="Calibri"/>
                <a:ea typeface="Calibri"/>
                <a:cs typeface="Calibri"/>
                <a:sym typeface="Calibri"/>
              </a:rPr>
              <a:t>Nonparametric Models → Predictive Value for this data set</a:t>
            </a:r>
            <a:endParaRPr b="0" i="0" sz="2500" u="none" cap="none" strike="noStrike">
              <a:solidFill>
                <a:srgbClr val="000000"/>
              </a:solidFill>
              <a:latin typeface="Calibri"/>
              <a:ea typeface="Calibri"/>
              <a:cs typeface="Calibri"/>
              <a:sym typeface="Calibri"/>
            </a:endParaRPr>
          </a:p>
          <a:p>
            <a:pPr indent="0" lvl="0" marL="457200" marR="0" rtl="0" algn="l">
              <a:lnSpc>
                <a:spcPct val="100000"/>
              </a:lnSpc>
              <a:spcBef>
                <a:spcPts val="0"/>
              </a:spcBef>
              <a:spcAft>
                <a:spcPts val="0"/>
              </a:spcAft>
              <a:buClr>
                <a:srgbClr val="000000"/>
              </a:buClr>
              <a:buSzPts val="2500"/>
              <a:buFont typeface="Arial"/>
              <a:buNone/>
            </a:pPr>
            <a:r>
              <a:t/>
            </a:r>
            <a:endParaRPr b="0" i="0" sz="2500" u="none" cap="none" strike="noStrike">
              <a:solidFill>
                <a:srgbClr val="000000"/>
              </a:solidFill>
              <a:latin typeface="Calibri"/>
              <a:ea typeface="Calibri"/>
              <a:cs typeface="Calibri"/>
              <a:sym typeface="Calibri"/>
            </a:endParaRPr>
          </a:p>
          <a:p>
            <a:pPr indent="-387350" lvl="0" marL="457200" marR="0" rtl="0" algn="l">
              <a:lnSpc>
                <a:spcPct val="100000"/>
              </a:lnSpc>
              <a:spcBef>
                <a:spcPts val="0"/>
              </a:spcBef>
              <a:spcAft>
                <a:spcPts val="0"/>
              </a:spcAft>
              <a:buClr>
                <a:srgbClr val="000000"/>
              </a:buClr>
              <a:buSzPts val="2500"/>
              <a:buFont typeface="Calibri"/>
              <a:buChar char="●"/>
            </a:pPr>
            <a:r>
              <a:rPr b="0" i="0" lang="en-US" sz="2500" u="none" cap="none" strike="noStrike">
                <a:solidFill>
                  <a:srgbClr val="000000"/>
                </a:solidFill>
                <a:latin typeface="Calibri"/>
                <a:ea typeface="Calibri"/>
                <a:cs typeface="Calibri"/>
                <a:sym typeface="Calibri"/>
              </a:rPr>
              <a:t>Bagging &gt; Random Forests! → Most to all included variables are important</a:t>
            </a:r>
            <a:endParaRPr b="0" i="0" sz="2500" u="none" cap="none" strike="noStrike">
              <a:solidFill>
                <a:srgbClr val="000000"/>
              </a:solidFill>
              <a:latin typeface="Calibri"/>
              <a:ea typeface="Calibri"/>
              <a:cs typeface="Calibri"/>
              <a:sym typeface="Calibri"/>
            </a:endParaRPr>
          </a:p>
          <a:p>
            <a:pPr indent="0" lvl="0" marL="457200" marR="0" rtl="0" algn="l">
              <a:lnSpc>
                <a:spcPct val="100000"/>
              </a:lnSpc>
              <a:spcBef>
                <a:spcPts val="0"/>
              </a:spcBef>
              <a:spcAft>
                <a:spcPts val="0"/>
              </a:spcAft>
              <a:buClr>
                <a:srgbClr val="000000"/>
              </a:buClr>
              <a:buSzPts val="2500"/>
              <a:buFont typeface="Arial"/>
              <a:buNone/>
            </a:pPr>
            <a:r>
              <a:t/>
            </a:r>
            <a:endParaRPr b="0" i="0" sz="2500" u="none" cap="none" strike="noStrike">
              <a:solidFill>
                <a:srgbClr val="000000"/>
              </a:solidFill>
              <a:latin typeface="Calibri"/>
              <a:ea typeface="Calibri"/>
              <a:cs typeface="Calibri"/>
              <a:sym typeface="Calibri"/>
            </a:endParaRPr>
          </a:p>
          <a:p>
            <a:pPr indent="-387350" lvl="0" marL="457200" marR="0" rtl="0" algn="l">
              <a:lnSpc>
                <a:spcPct val="100000"/>
              </a:lnSpc>
              <a:spcBef>
                <a:spcPts val="0"/>
              </a:spcBef>
              <a:spcAft>
                <a:spcPts val="0"/>
              </a:spcAft>
              <a:buClr>
                <a:srgbClr val="000000"/>
              </a:buClr>
              <a:buSzPts val="2500"/>
              <a:buFont typeface="Calibri"/>
              <a:buChar char="●"/>
            </a:pPr>
            <a:r>
              <a:rPr b="0" i="0" lang="en-US" sz="2500" u="none" cap="none" strike="noStrike">
                <a:solidFill>
                  <a:srgbClr val="000000"/>
                </a:solidFill>
                <a:latin typeface="Calibri"/>
                <a:ea typeface="Calibri"/>
                <a:cs typeface="Calibri"/>
                <a:sym typeface="Calibri"/>
              </a:rPr>
              <a:t>This makes sense:</a:t>
            </a:r>
            <a:br>
              <a:rPr b="0" i="0" lang="en-US" sz="2500" u="none" cap="none" strike="noStrike">
                <a:solidFill>
                  <a:srgbClr val="000000"/>
                </a:solidFill>
                <a:latin typeface="Calibri"/>
                <a:ea typeface="Calibri"/>
                <a:cs typeface="Calibri"/>
                <a:sym typeface="Calibri"/>
              </a:rPr>
            </a:br>
            <a:br>
              <a:rPr b="0" i="0" lang="en-US" sz="2500" u="none" cap="none" strike="noStrike">
                <a:solidFill>
                  <a:srgbClr val="000000"/>
                </a:solidFill>
                <a:latin typeface="Calibri"/>
                <a:ea typeface="Calibri"/>
                <a:cs typeface="Calibri"/>
                <a:sym typeface="Calibri"/>
              </a:rPr>
            </a:br>
            <a:r>
              <a:rPr b="0" i="0" lang="en-US" sz="2500" u="none" cap="none" strike="noStrike">
                <a:solidFill>
                  <a:srgbClr val="000000"/>
                </a:solidFill>
                <a:latin typeface="Calibri"/>
                <a:ea typeface="Calibri"/>
                <a:cs typeface="Calibri"/>
                <a:sym typeface="Calibri"/>
              </a:rPr>
              <a:t>More than 50% of variables are indicators for </a:t>
            </a:r>
            <a:r>
              <a:rPr b="1" i="0" lang="en-US" sz="2500" u="none" cap="none" strike="noStrike">
                <a:solidFill>
                  <a:srgbClr val="000000"/>
                </a:solidFill>
                <a:latin typeface="Calibri"/>
                <a:ea typeface="Calibri"/>
                <a:cs typeface="Calibri"/>
                <a:sym typeface="Calibri"/>
              </a:rPr>
              <a:t>month</a:t>
            </a:r>
            <a:r>
              <a:rPr b="0" i="0" lang="en-US" sz="2500" u="none" cap="none" strike="noStrike">
                <a:solidFill>
                  <a:srgbClr val="000000"/>
                </a:solidFill>
                <a:latin typeface="Calibri"/>
                <a:ea typeface="Calibri"/>
                <a:cs typeface="Calibri"/>
                <a:sym typeface="Calibri"/>
              </a:rPr>
              <a:t>, and </a:t>
            </a:r>
            <a:r>
              <a:rPr b="1" i="0" lang="en-US" sz="2500" u="none" cap="none" strike="noStrike">
                <a:solidFill>
                  <a:srgbClr val="000000"/>
                </a:solidFill>
                <a:latin typeface="Calibri"/>
                <a:ea typeface="Calibri"/>
                <a:cs typeface="Calibri"/>
                <a:sym typeface="Calibri"/>
              </a:rPr>
              <a:t>all 12 can be important for deciding to ride a bike</a:t>
            </a:r>
            <a:r>
              <a:rPr b="0" i="0" lang="en-US" sz="2500" u="none" cap="none" strike="noStrike">
                <a:solidFill>
                  <a:srgbClr val="000000"/>
                </a:solidFill>
                <a:latin typeface="Calibri"/>
                <a:ea typeface="Calibri"/>
                <a:cs typeface="Calibri"/>
                <a:sym typeface="Calibri"/>
              </a:rPr>
              <a:t> regardless of temperature (vacations, festivals, school calendar, and other calendar-related variables approximated by month affect Austin’s population and behavior)</a:t>
            </a:r>
            <a:endParaRPr b="0" i="0" sz="2500" u="none" cap="none" strike="noStrike">
              <a:solidFill>
                <a:srgbClr val="000000"/>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g13e52861217_2_38"/>
          <p:cNvSpPr/>
          <p:nvPr/>
        </p:nvSpPr>
        <p:spPr>
          <a:xfrm>
            <a:off x="0" y="0"/>
            <a:ext cx="12192000" cy="6858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156" name="Google Shape;156;g13e52861217_2_38"/>
          <p:cNvGrpSpPr/>
          <p:nvPr/>
        </p:nvGrpSpPr>
        <p:grpSpPr>
          <a:xfrm>
            <a:off x="2841581" y="290206"/>
            <a:ext cx="6508839" cy="6277587"/>
            <a:chOff x="509486" y="221513"/>
            <a:chExt cx="6508839" cy="6277587"/>
          </a:xfrm>
        </p:grpSpPr>
        <p:pic>
          <p:nvPicPr>
            <p:cNvPr id="157" name="Google Shape;157;g13e52861217_2_38"/>
            <p:cNvPicPr preferRelativeResize="0"/>
            <p:nvPr/>
          </p:nvPicPr>
          <p:blipFill rotWithShape="1">
            <a:blip r:embed="rId3">
              <a:alphaModFix/>
            </a:blip>
            <a:srcRect b="0" l="0" r="0" t="0"/>
            <a:stretch/>
          </p:blipFill>
          <p:spPr>
            <a:xfrm>
              <a:off x="509486" y="221513"/>
              <a:ext cx="6508826" cy="5979125"/>
            </a:xfrm>
            <a:prstGeom prst="rect">
              <a:avLst/>
            </a:prstGeom>
            <a:noFill/>
            <a:ln>
              <a:noFill/>
            </a:ln>
          </p:spPr>
        </p:pic>
        <p:sp>
          <p:nvSpPr>
            <p:cNvPr id="158" name="Google Shape;158;g13e52861217_2_38"/>
            <p:cNvSpPr txBox="1"/>
            <p:nvPr/>
          </p:nvSpPr>
          <p:spPr>
            <a:xfrm>
              <a:off x="509525" y="6098900"/>
              <a:ext cx="65088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FFF2CC"/>
                  </a:solidFill>
                  <a:latin typeface="Courier New"/>
                  <a:ea typeface="Courier New"/>
                  <a:cs typeface="Courier New"/>
                  <a:sym typeface="Courier New"/>
                </a:rPr>
                <a:t>https://austin.bcycle.com/stations</a:t>
              </a:r>
              <a:endParaRPr b="0" i="0" sz="1400" u="none" cap="none" strike="noStrike">
                <a:solidFill>
                  <a:srgbClr val="FFF2CC"/>
                </a:solidFill>
                <a:latin typeface="Courier New"/>
                <a:ea typeface="Courier New"/>
                <a:cs typeface="Courier New"/>
                <a:sym typeface="Courier New"/>
              </a:endParaRPr>
            </a:p>
          </p:txBody>
        </p:sp>
      </p:grpSp>
      <p:sp>
        <p:nvSpPr>
          <p:cNvPr id="159" name="Google Shape;159;g13e52861217_2_38"/>
          <p:cNvSpPr txBox="1"/>
          <p:nvPr/>
        </p:nvSpPr>
        <p:spPr>
          <a:xfrm>
            <a:off x="682900" y="813650"/>
            <a:ext cx="435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3" name="Shape 563"/>
        <p:cNvGrpSpPr/>
        <p:nvPr/>
      </p:nvGrpSpPr>
      <p:grpSpPr>
        <a:xfrm>
          <a:off x="0" y="0"/>
          <a:ext cx="0" cy="0"/>
          <a:chOff x="0" y="0"/>
          <a:chExt cx="0" cy="0"/>
        </a:xfrm>
      </p:grpSpPr>
      <p:sp>
        <p:nvSpPr>
          <p:cNvPr id="564" name="Google Shape;564;g13e52861217_3_307"/>
          <p:cNvSpPr txBox="1"/>
          <p:nvPr>
            <p:ph type="title"/>
          </p:nvPr>
        </p:nvSpPr>
        <p:spPr>
          <a:xfrm>
            <a:off x="838200" y="365125"/>
            <a:ext cx="10515600" cy="4749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1100"/>
              <a:buFont typeface="Arial"/>
              <a:buNone/>
            </a:pPr>
            <a:r>
              <a:rPr b="1" lang="en-US" sz="2400"/>
              <a:t>Recommendations</a:t>
            </a:r>
            <a:endParaRPr b="1" sz="2400"/>
          </a:p>
        </p:txBody>
      </p:sp>
      <p:cxnSp>
        <p:nvCxnSpPr>
          <p:cNvPr id="565" name="Google Shape;565;g13e52861217_3_307"/>
          <p:cNvCxnSpPr/>
          <p:nvPr/>
        </p:nvCxnSpPr>
        <p:spPr>
          <a:xfrm>
            <a:off x="932121" y="733646"/>
            <a:ext cx="10421700" cy="0"/>
          </a:xfrm>
          <a:prstGeom prst="straightConnector1">
            <a:avLst/>
          </a:prstGeom>
          <a:noFill/>
          <a:ln cap="flat" cmpd="sng" w="9525">
            <a:solidFill>
              <a:schemeClr val="accent2"/>
            </a:solidFill>
            <a:prstDash val="solid"/>
            <a:miter lim="800000"/>
            <a:headEnd len="sm" w="sm" type="none"/>
            <a:tailEnd len="sm" w="sm" type="none"/>
          </a:ln>
        </p:spPr>
      </p:cxnSp>
      <p:sp>
        <p:nvSpPr>
          <p:cNvPr id="566" name="Google Shape;566;g13e52861217_3_307"/>
          <p:cNvSpPr txBox="1"/>
          <p:nvPr/>
        </p:nvSpPr>
        <p:spPr>
          <a:xfrm>
            <a:off x="973100" y="1101025"/>
            <a:ext cx="9186600" cy="4032900"/>
          </a:xfrm>
          <a:prstGeom prst="rect">
            <a:avLst/>
          </a:prstGeom>
          <a:noFill/>
          <a:ln>
            <a:noFill/>
          </a:ln>
        </p:spPr>
        <p:txBody>
          <a:bodyPr anchorCtr="0" anchor="t" bIns="91425" lIns="91425" spcFirstLastPara="1" rIns="91425" wrap="square" tIns="91425">
            <a:spAutoFit/>
          </a:bodyPr>
          <a:lstStyle/>
          <a:p>
            <a:pPr indent="-387350" lvl="0" marL="457200" marR="0" rtl="0" algn="l">
              <a:lnSpc>
                <a:spcPct val="100000"/>
              </a:lnSpc>
              <a:spcBef>
                <a:spcPts val="0"/>
              </a:spcBef>
              <a:spcAft>
                <a:spcPts val="0"/>
              </a:spcAft>
              <a:buClr>
                <a:srgbClr val="000000"/>
              </a:buClr>
              <a:buSzPts val="2500"/>
              <a:buFont typeface="Calibri"/>
              <a:buChar char="●"/>
            </a:pPr>
            <a:r>
              <a:rPr b="0" i="0" lang="en-US" sz="2500" u="none" cap="none" strike="noStrike">
                <a:solidFill>
                  <a:srgbClr val="000000"/>
                </a:solidFill>
                <a:latin typeface="Calibri"/>
                <a:ea typeface="Calibri"/>
                <a:cs typeface="Calibri"/>
                <a:sym typeface="Calibri"/>
              </a:rPr>
              <a:t>Create a new Bagging model with the following </a:t>
            </a:r>
            <a:r>
              <a:rPr lang="en-US" sz="2500">
                <a:latin typeface="Calibri"/>
                <a:ea typeface="Calibri"/>
                <a:cs typeface="Calibri"/>
                <a:sym typeface="Calibri"/>
              </a:rPr>
              <a:t>predictors</a:t>
            </a:r>
            <a:r>
              <a:rPr b="0" i="0" lang="en-US" sz="2500" u="none" cap="none" strike="noStrike">
                <a:solidFill>
                  <a:srgbClr val="000000"/>
                </a:solidFill>
                <a:latin typeface="Calibri"/>
                <a:ea typeface="Calibri"/>
                <a:cs typeface="Calibri"/>
                <a:sym typeface="Calibri"/>
              </a:rPr>
              <a:t>:</a:t>
            </a:r>
            <a:endParaRPr b="0" i="0" sz="2500" u="none" cap="none" strike="noStrike">
              <a:solidFill>
                <a:srgbClr val="000000"/>
              </a:solidFill>
              <a:latin typeface="Calibri"/>
              <a:ea typeface="Calibri"/>
              <a:cs typeface="Calibri"/>
              <a:sym typeface="Calibri"/>
            </a:endParaRPr>
          </a:p>
          <a:p>
            <a:pPr indent="-387350" lvl="1" marL="914400" marR="0" rtl="0" algn="l">
              <a:lnSpc>
                <a:spcPct val="100000"/>
              </a:lnSpc>
              <a:spcBef>
                <a:spcPts val="0"/>
              </a:spcBef>
              <a:spcAft>
                <a:spcPts val="0"/>
              </a:spcAft>
              <a:buClr>
                <a:srgbClr val="000000"/>
              </a:buClr>
              <a:buSzPts val="2500"/>
              <a:buFont typeface="Calibri"/>
              <a:buChar char="○"/>
            </a:pPr>
            <a:r>
              <a:rPr b="0" i="0" lang="en-US" sz="2500" u="none" cap="none" strike="noStrike">
                <a:solidFill>
                  <a:srgbClr val="000000"/>
                </a:solidFill>
                <a:latin typeface="Calibri"/>
                <a:ea typeface="Calibri"/>
                <a:cs typeface="Calibri"/>
                <a:sym typeface="Calibri"/>
              </a:rPr>
              <a:t>Months</a:t>
            </a:r>
            <a:endParaRPr b="0" i="0" sz="2500" u="none" cap="none" strike="noStrike">
              <a:solidFill>
                <a:srgbClr val="000000"/>
              </a:solidFill>
              <a:latin typeface="Calibri"/>
              <a:ea typeface="Calibri"/>
              <a:cs typeface="Calibri"/>
              <a:sym typeface="Calibri"/>
            </a:endParaRPr>
          </a:p>
          <a:p>
            <a:pPr indent="-387350" lvl="1" marL="914400" marR="0" rtl="0" algn="l">
              <a:lnSpc>
                <a:spcPct val="100000"/>
              </a:lnSpc>
              <a:spcBef>
                <a:spcPts val="0"/>
              </a:spcBef>
              <a:spcAft>
                <a:spcPts val="0"/>
              </a:spcAft>
              <a:buClr>
                <a:srgbClr val="000000"/>
              </a:buClr>
              <a:buSzPts val="2500"/>
              <a:buFont typeface="Calibri"/>
              <a:buChar char="○"/>
            </a:pPr>
            <a:r>
              <a:rPr b="0" i="0" lang="en-US" sz="2500" u="none" cap="none" strike="noStrike">
                <a:solidFill>
                  <a:srgbClr val="000000"/>
                </a:solidFill>
                <a:latin typeface="Calibri"/>
                <a:ea typeface="Calibri"/>
                <a:cs typeface="Calibri"/>
                <a:sym typeface="Calibri"/>
              </a:rPr>
              <a:t>Membership type</a:t>
            </a:r>
            <a:endParaRPr b="0" i="0" sz="2500" u="none" cap="none" strike="noStrike">
              <a:solidFill>
                <a:srgbClr val="000000"/>
              </a:solidFill>
              <a:latin typeface="Calibri"/>
              <a:ea typeface="Calibri"/>
              <a:cs typeface="Calibri"/>
              <a:sym typeface="Calibri"/>
            </a:endParaRPr>
          </a:p>
          <a:p>
            <a:pPr indent="-387350" lvl="1" marL="914400" marR="0" rtl="0" algn="l">
              <a:lnSpc>
                <a:spcPct val="100000"/>
              </a:lnSpc>
              <a:spcBef>
                <a:spcPts val="0"/>
              </a:spcBef>
              <a:spcAft>
                <a:spcPts val="0"/>
              </a:spcAft>
              <a:buClr>
                <a:srgbClr val="000000"/>
              </a:buClr>
              <a:buSzPts val="2500"/>
              <a:buFont typeface="Calibri"/>
              <a:buChar char="○"/>
            </a:pPr>
            <a:r>
              <a:rPr b="0" i="0" lang="en-US" sz="2500" u="none" cap="none" strike="noStrike">
                <a:solidFill>
                  <a:srgbClr val="000000"/>
                </a:solidFill>
                <a:latin typeface="Calibri"/>
                <a:ea typeface="Calibri"/>
                <a:cs typeface="Calibri"/>
                <a:sym typeface="Calibri"/>
              </a:rPr>
              <a:t>Location</a:t>
            </a:r>
            <a:endParaRPr b="0" i="0" sz="25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500"/>
              <a:buFont typeface="Arial"/>
              <a:buNone/>
            </a:pPr>
            <a:r>
              <a:t/>
            </a:r>
            <a:endParaRPr b="0" i="0" sz="25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500"/>
              <a:buFont typeface="Arial"/>
              <a:buNone/>
            </a:pPr>
            <a:r>
              <a:rPr lang="en-US" sz="2500">
                <a:latin typeface="Calibri"/>
                <a:ea typeface="Calibri"/>
                <a:cs typeface="Calibri"/>
                <a:sym typeface="Calibri"/>
              </a:rPr>
              <a:t>Use the model to:</a:t>
            </a:r>
            <a:endParaRPr sz="2500">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500"/>
              <a:buFont typeface="Arial"/>
              <a:buNone/>
            </a:pPr>
            <a:r>
              <a:rPr lang="en-US" sz="2500">
                <a:latin typeface="Calibri"/>
                <a:ea typeface="Calibri"/>
                <a:cs typeface="Calibri"/>
                <a:sym typeface="Calibri"/>
              </a:rPr>
              <a:t>-- </a:t>
            </a:r>
            <a:r>
              <a:rPr b="0" i="0" lang="en-US" sz="2500" u="none" cap="none" strike="noStrike">
                <a:solidFill>
                  <a:srgbClr val="000000"/>
                </a:solidFill>
                <a:latin typeface="Calibri"/>
                <a:ea typeface="Calibri"/>
                <a:cs typeface="Calibri"/>
                <a:sym typeface="Calibri"/>
              </a:rPr>
              <a:t>Establish monthly supply standards at high volume stations, especially for valuable customer types.</a:t>
            </a:r>
            <a:endParaRPr b="0" i="0" sz="25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500"/>
              <a:buFont typeface="Arial"/>
              <a:buNone/>
            </a:pPr>
            <a:r>
              <a:rPr lang="en-US" sz="2500">
                <a:latin typeface="Calibri"/>
                <a:ea typeface="Calibri"/>
                <a:cs typeface="Calibri"/>
                <a:sym typeface="Calibri"/>
              </a:rPr>
              <a:t>-- Identify the right locations for promotions/ad campaigns for low volume months</a:t>
            </a:r>
            <a:endParaRPr b="0" i="0" sz="2500" u="none" cap="none" strike="noStrike">
              <a:solidFill>
                <a:srgbClr val="000000"/>
              </a:solidFill>
              <a:latin typeface="Calibri"/>
              <a:ea typeface="Calibri"/>
              <a:cs typeface="Calibri"/>
              <a:sym typeface="Calibri"/>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0" name="Shape 570"/>
        <p:cNvGrpSpPr/>
        <p:nvPr/>
      </p:nvGrpSpPr>
      <p:grpSpPr>
        <a:xfrm>
          <a:off x="0" y="0"/>
          <a:ext cx="0" cy="0"/>
          <a:chOff x="0" y="0"/>
          <a:chExt cx="0" cy="0"/>
        </a:xfrm>
      </p:grpSpPr>
      <p:cxnSp>
        <p:nvCxnSpPr>
          <p:cNvPr id="571" name="Google Shape;571;g13e4c7eefdf_0_0"/>
          <p:cNvCxnSpPr/>
          <p:nvPr/>
        </p:nvCxnSpPr>
        <p:spPr>
          <a:xfrm flipH="1" rot="10800000">
            <a:off x="109870" y="3428988"/>
            <a:ext cx="11958000" cy="73500"/>
          </a:xfrm>
          <a:prstGeom prst="straightConnector1">
            <a:avLst/>
          </a:prstGeom>
          <a:noFill/>
          <a:ln cap="flat" cmpd="sng" w="9525">
            <a:solidFill>
              <a:schemeClr val="accent2"/>
            </a:solidFill>
            <a:prstDash val="solid"/>
            <a:miter lim="800000"/>
            <a:headEnd len="sm" w="sm" type="none"/>
            <a:tailEnd len="sm" w="sm" type="none"/>
          </a:ln>
        </p:spPr>
      </p:cxnSp>
      <p:sp>
        <p:nvSpPr>
          <p:cNvPr id="572" name="Google Shape;572;g13e4c7eefdf_0_0"/>
          <p:cNvSpPr txBox="1"/>
          <p:nvPr>
            <p:ph type="ctrTitle"/>
          </p:nvPr>
        </p:nvSpPr>
        <p:spPr>
          <a:xfrm>
            <a:off x="1524000" y="1650888"/>
            <a:ext cx="9144000" cy="17781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dk1"/>
              </a:buClr>
              <a:buSzPts val="4400"/>
              <a:buFont typeface="Arial"/>
              <a:buNone/>
            </a:pPr>
            <a:r>
              <a:rPr b="1" lang="en-US" sz="4400">
                <a:latin typeface="Arial"/>
                <a:ea typeface="Arial"/>
                <a:cs typeface="Arial"/>
                <a:sym typeface="Arial"/>
              </a:rPr>
              <a:t>THANK YOU!</a:t>
            </a:r>
            <a:endParaRPr b="1"/>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6" name="Shape 576"/>
        <p:cNvGrpSpPr/>
        <p:nvPr/>
      </p:nvGrpSpPr>
      <p:grpSpPr>
        <a:xfrm>
          <a:off x="0" y="0"/>
          <a:ext cx="0" cy="0"/>
          <a:chOff x="0" y="0"/>
          <a:chExt cx="0" cy="0"/>
        </a:xfrm>
      </p:grpSpPr>
      <p:sp>
        <p:nvSpPr>
          <p:cNvPr id="577" name="Google Shape;577;gfdc6804f37_1_0"/>
          <p:cNvSpPr txBox="1"/>
          <p:nvPr>
            <p:ph type="ctrTitle"/>
          </p:nvPr>
        </p:nvSpPr>
        <p:spPr>
          <a:xfrm>
            <a:off x="109870" y="1127920"/>
            <a:ext cx="7747500" cy="23877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3600"/>
              <a:buFont typeface="Arial"/>
              <a:buNone/>
            </a:pPr>
            <a:r>
              <a:rPr lang="en-US" sz="3600">
                <a:latin typeface="Arial"/>
                <a:ea typeface="Arial"/>
                <a:cs typeface="Arial"/>
                <a:sym typeface="Arial"/>
              </a:rPr>
              <a:t>Appendix</a:t>
            </a:r>
            <a:endParaRPr/>
          </a:p>
        </p:txBody>
      </p:sp>
      <p:cxnSp>
        <p:nvCxnSpPr>
          <p:cNvPr id="578" name="Google Shape;578;gfdc6804f37_1_0"/>
          <p:cNvCxnSpPr/>
          <p:nvPr/>
        </p:nvCxnSpPr>
        <p:spPr>
          <a:xfrm flipH="1" rot="10800000">
            <a:off x="109870" y="3428988"/>
            <a:ext cx="11958000" cy="73500"/>
          </a:xfrm>
          <a:prstGeom prst="straightConnector1">
            <a:avLst/>
          </a:prstGeom>
          <a:noFill/>
          <a:ln cap="flat" cmpd="sng" w="9525">
            <a:solidFill>
              <a:schemeClr val="accent2"/>
            </a:solidFill>
            <a:prstDash val="solid"/>
            <a:miter lim="800000"/>
            <a:headEnd len="sm" w="sm" type="none"/>
            <a:tailEnd len="sm" w="sm" type="none"/>
          </a:ln>
        </p:spPr>
      </p:cxn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2" name="Shape 582"/>
        <p:cNvGrpSpPr/>
        <p:nvPr/>
      </p:nvGrpSpPr>
      <p:grpSpPr>
        <a:xfrm>
          <a:off x="0" y="0"/>
          <a:ext cx="0" cy="0"/>
          <a:chOff x="0" y="0"/>
          <a:chExt cx="0" cy="0"/>
        </a:xfrm>
      </p:grpSpPr>
      <p:pic>
        <p:nvPicPr>
          <p:cNvPr id="583" name="Google Shape;583;g13e52861217_3_292"/>
          <p:cNvPicPr preferRelativeResize="0"/>
          <p:nvPr/>
        </p:nvPicPr>
        <p:blipFill>
          <a:blip r:embed="rId3">
            <a:alphaModFix/>
          </a:blip>
          <a:stretch>
            <a:fillRect/>
          </a:stretch>
        </p:blipFill>
        <p:spPr>
          <a:xfrm>
            <a:off x="885175" y="1738483"/>
            <a:ext cx="10515599" cy="3381036"/>
          </a:xfrm>
          <a:prstGeom prst="rect">
            <a:avLst/>
          </a:prstGeom>
          <a:noFill/>
          <a:ln>
            <a:noFill/>
          </a:ln>
        </p:spPr>
      </p:pic>
      <p:sp>
        <p:nvSpPr>
          <p:cNvPr id="584" name="Google Shape;584;g13e52861217_3_292"/>
          <p:cNvSpPr txBox="1"/>
          <p:nvPr>
            <p:ph type="title"/>
          </p:nvPr>
        </p:nvSpPr>
        <p:spPr>
          <a:xfrm>
            <a:off x="838200" y="365125"/>
            <a:ext cx="10515600" cy="4749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1100"/>
              <a:buFont typeface="Arial"/>
              <a:buNone/>
            </a:pPr>
            <a:r>
              <a:rPr b="1" lang="en-US" sz="2400"/>
              <a:t>Cross-validating Bagging (B = 150) without Year as a Predictor</a:t>
            </a:r>
            <a:endParaRPr b="1" sz="2400"/>
          </a:p>
        </p:txBody>
      </p:sp>
      <p:cxnSp>
        <p:nvCxnSpPr>
          <p:cNvPr id="585" name="Google Shape;585;g13e52861217_3_292"/>
          <p:cNvCxnSpPr/>
          <p:nvPr/>
        </p:nvCxnSpPr>
        <p:spPr>
          <a:xfrm>
            <a:off x="932121" y="733646"/>
            <a:ext cx="10421700" cy="0"/>
          </a:xfrm>
          <a:prstGeom prst="straightConnector1">
            <a:avLst/>
          </a:prstGeom>
          <a:noFill/>
          <a:ln cap="flat" cmpd="sng" w="9525">
            <a:solidFill>
              <a:schemeClr val="accent2"/>
            </a:solidFill>
            <a:prstDash val="solid"/>
            <a:miter lim="800000"/>
            <a:headEnd len="sm" w="sm" type="none"/>
            <a:tailEnd len="sm" w="sm" type="none"/>
          </a:ln>
        </p:spPr>
      </p:cxnSp>
      <p:sp>
        <p:nvSpPr>
          <p:cNvPr id="586" name="Google Shape;586;g13e52861217_3_292"/>
          <p:cNvSpPr txBox="1"/>
          <p:nvPr/>
        </p:nvSpPr>
        <p:spPr>
          <a:xfrm>
            <a:off x="8335926" y="4386775"/>
            <a:ext cx="2849700" cy="400200"/>
          </a:xfrm>
          <a:prstGeom prst="rect">
            <a:avLst/>
          </a:prstGeom>
          <a:solidFill>
            <a:schemeClr val="lt1"/>
          </a:solidFill>
          <a:ln cap="flat" cmpd="sng" w="12700">
            <a:solidFill>
              <a:srgbClr val="FF0000"/>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rgbClr val="FF0000"/>
                </a:solidFill>
                <a:latin typeface="Calibri"/>
                <a:ea typeface="Calibri"/>
                <a:cs typeface="Calibri"/>
                <a:sym typeface="Calibri"/>
              </a:rPr>
              <a:t>Validation RMSE = </a:t>
            </a:r>
            <a:r>
              <a:rPr b="1" lang="en-US" sz="2000">
                <a:solidFill>
                  <a:srgbClr val="FF0000"/>
                </a:solidFill>
                <a:latin typeface="Calibri"/>
                <a:ea typeface="Calibri"/>
                <a:cs typeface="Calibri"/>
                <a:sym typeface="Calibri"/>
              </a:rPr>
              <a:t>41.4</a:t>
            </a:r>
            <a:endParaRPr b="1" i="0" sz="1800" u="none" cap="none" strike="noStrike">
              <a:solidFill>
                <a:srgbClr val="FF0000"/>
              </a:solidFill>
              <a:latin typeface="Arial"/>
              <a:ea typeface="Arial"/>
              <a:cs typeface="Arial"/>
              <a:sym typeface="Arial"/>
            </a:endParaRPr>
          </a:p>
        </p:txBody>
      </p:sp>
      <p:sp>
        <p:nvSpPr>
          <p:cNvPr id="587" name="Google Shape;587;g13e52861217_3_292"/>
          <p:cNvSpPr/>
          <p:nvPr/>
        </p:nvSpPr>
        <p:spPr>
          <a:xfrm>
            <a:off x="7916175" y="4507650"/>
            <a:ext cx="351000" cy="191400"/>
          </a:xfrm>
          <a:prstGeom prst="rightArrow">
            <a:avLst>
              <a:gd fmla="val 50000" name="adj1"/>
              <a:gd fmla="val 50000" name="adj2"/>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8" name="Google Shape;588;g13e52861217_3_292"/>
          <p:cNvSpPr/>
          <p:nvPr/>
        </p:nvSpPr>
        <p:spPr>
          <a:xfrm>
            <a:off x="6523300" y="4386775"/>
            <a:ext cx="1323600" cy="4002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9" name="Google Shape;589;g13e52861217_3_292"/>
          <p:cNvSpPr txBox="1"/>
          <p:nvPr/>
        </p:nvSpPr>
        <p:spPr>
          <a:xfrm>
            <a:off x="2186775" y="5502525"/>
            <a:ext cx="7622100" cy="1015800"/>
          </a:xfrm>
          <a:prstGeom prst="rect">
            <a:avLst/>
          </a:prstGeom>
          <a:solidFill>
            <a:schemeClr val="lt1"/>
          </a:solidFill>
          <a:ln cap="flat" cmpd="sng" w="12700">
            <a:solidFill>
              <a:srgbClr val="FF0000"/>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000"/>
              <a:buFont typeface="Arial"/>
              <a:buNone/>
            </a:pPr>
            <a:r>
              <a:rPr b="1" lang="en-US" sz="2000">
                <a:solidFill>
                  <a:srgbClr val="FF0000"/>
                </a:solidFill>
                <a:latin typeface="Calibri"/>
                <a:ea typeface="Calibri"/>
                <a:cs typeface="Calibri"/>
                <a:sym typeface="Calibri"/>
              </a:rPr>
              <a:t>A higher RMSE, but more relevant predictive power for future years.</a:t>
            </a:r>
            <a:endParaRPr b="1" sz="2000">
              <a:solidFill>
                <a:srgbClr val="FF0000"/>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2000"/>
              <a:buFont typeface="Arial"/>
              <a:buNone/>
            </a:pPr>
            <a:r>
              <a:t/>
            </a:r>
            <a:endParaRPr b="1" sz="2000">
              <a:solidFill>
                <a:srgbClr val="FF0000"/>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2000"/>
              <a:buFont typeface="Arial"/>
              <a:buNone/>
            </a:pPr>
            <a:r>
              <a:rPr b="1" lang="en-US" sz="2000">
                <a:solidFill>
                  <a:srgbClr val="FF0000"/>
                </a:solidFill>
                <a:latin typeface="Calibri"/>
                <a:ea typeface="Calibri"/>
                <a:cs typeface="Calibri"/>
                <a:sym typeface="Calibri"/>
              </a:rPr>
              <a:t>Removes cuts where pathway will be impossible (eg. year &lt; 2019)</a:t>
            </a:r>
            <a:endParaRPr b="1" sz="2000">
              <a:solidFill>
                <a:srgbClr val="FF0000"/>
              </a:solidFill>
              <a:latin typeface="Calibri"/>
              <a:ea typeface="Calibri"/>
              <a:cs typeface="Calibri"/>
              <a:sym typeface="Calibri"/>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3" name="Shape 593"/>
        <p:cNvGrpSpPr/>
        <p:nvPr/>
      </p:nvGrpSpPr>
      <p:grpSpPr>
        <a:xfrm>
          <a:off x="0" y="0"/>
          <a:ext cx="0" cy="0"/>
          <a:chOff x="0" y="0"/>
          <a:chExt cx="0" cy="0"/>
        </a:xfrm>
      </p:grpSpPr>
      <p:pic>
        <p:nvPicPr>
          <p:cNvPr id="594" name="Google Shape;594;gfdc6804f37_6_0"/>
          <p:cNvPicPr preferRelativeResize="0"/>
          <p:nvPr/>
        </p:nvPicPr>
        <p:blipFill rotWithShape="1">
          <a:blip r:embed="rId3">
            <a:alphaModFix/>
          </a:blip>
          <a:srcRect b="0" l="0" r="0" t="0"/>
          <a:stretch/>
        </p:blipFill>
        <p:spPr>
          <a:xfrm>
            <a:off x="855925" y="2605402"/>
            <a:ext cx="10717134" cy="3665338"/>
          </a:xfrm>
          <a:prstGeom prst="rect">
            <a:avLst/>
          </a:prstGeom>
          <a:noFill/>
          <a:ln>
            <a:noFill/>
          </a:ln>
        </p:spPr>
      </p:pic>
      <p:sp>
        <p:nvSpPr>
          <p:cNvPr id="595" name="Google Shape;595;gfdc6804f37_6_0"/>
          <p:cNvSpPr txBox="1"/>
          <p:nvPr>
            <p:ph type="title"/>
          </p:nvPr>
        </p:nvSpPr>
        <p:spPr>
          <a:xfrm>
            <a:off x="838200" y="365125"/>
            <a:ext cx="10515600" cy="4749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1100"/>
              <a:buFont typeface="Arial"/>
              <a:buNone/>
            </a:pPr>
            <a:r>
              <a:rPr b="1" lang="en-US" sz="2400"/>
              <a:t>Cross-validating Bagging (B = 150) with McCombs</a:t>
            </a:r>
            <a:endParaRPr b="1" sz="2400"/>
          </a:p>
        </p:txBody>
      </p:sp>
      <p:cxnSp>
        <p:nvCxnSpPr>
          <p:cNvPr id="596" name="Google Shape;596;gfdc6804f37_6_0"/>
          <p:cNvCxnSpPr/>
          <p:nvPr/>
        </p:nvCxnSpPr>
        <p:spPr>
          <a:xfrm>
            <a:off x="932121" y="733646"/>
            <a:ext cx="10421700" cy="0"/>
          </a:xfrm>
          <a:prstGeom prst="straightConnector1">
            <a:avLst/>
          </a:prstGeom>
          <a:noFill/>
          <a:ln cap="flat" cmpd="sng" w="9525">
            <a:solidFill>
              <a:schemeClr val="accent2"/>
            </a:solidFill>
            <a:prstDash val="solid"/>
            <a:miter lim="800000"/>
            <a:headEnd len="sm" w="sm" type="none"/>
            <a:tailEnd len="sm" w="sm" type="none"/>
          </a:ln>
        </p:spPr>
      </p:cxnSp>
      <p:sp>
        <p:nvSpPr>
          <p:cNvPr id="597" name="Google Shape;597;gfdc6804f37_6_0"/>
          <p:cNvSpPr txBox="1"/>
          <p:nvPr/>
        </p:nvSpPr>
        <p:spPr>
          <a:xfrm>
            <a:off x="8367826" y="5587575"/>
            <a:ext cx="2849700" cy="400200"/>
          </a:xfrm>
          <a:prstGeom prst="rect">
            <a:avLst/>
          </a:prstGeom>
          <a:solidFill>
            <a:schemeClr val="lt1"/>
          </a:solidFill>
          <a:ln cap="flat" cmpd="sng" w="12700">
            <a:solidFill>
              <a:srgbClr val="FF0000"/>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rgbClr val="FF0000"/>
                </a:solidFill>
                <a:latin typeface="Calibri"/>
                <a:ea typeface="Calibri"/>
                <a:cs typeface="Calibri"/>
                <a:sym typeface="Calibri"/>
              </a:rPr>
              <a:t>Validation RMSE = 28.87</a:t>
            </a:r>
            <a:endParaRPr b="1" i="0" sz="1800" u="none" cap="none" strike="noStrike">
              <a:solidFill>
                <a:srgbClr val="FF0000"/>
              </a:solidFill>
              <a:latin typeface="Arial"/>
              <a:ea typeface="Arial"/>
              <a:cs typeface="Arial"/>
              <a:sym typeface="Arial"/>
            </a:endParaRPr>
          </a:p>
        </p:txBody>
      </p:sp>
      <p:sp>
        <p:nvSpPr>
          <p:cNvPr id="598" name="Google Shape;598;gfdc6804f37_6_0"/>
          <p:cNvSpPr/>
          <p:nvPr/>
        </p:nvSpPr>
        <p:spPr>
          <a:xfrm>
            <a:off x="7948075" y="5708450"/>
            <a:ext cx="351000" cy="191400"/>
          </a:xfrm>
          <a:prstGeom prst="rightArrow">
            <a:avLst>
              <a:gd fmla="val 50000" name="adj1"/>
              <a:gd fmla="val 50000" name="adj2"/>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99" name="Google Shape;599;gfdc6804f37_6_0"/>
          <p:cNvPicPr preferRelativeResize="0"/>
          <p:nvPr/>
        </p:nvPicPr>
        <p:blipFill rotWithShape="1">
          <a:blip r:embed="rId4">
            <a:alphaModFix/>
          </a:blip>
          <a:srcRect b="0" l="0" r="0" t="0"/>
          <a:stretch/>
        </p:blipFill>
        <p:spPr>
          <a:xfrm>
            <a:off x="838200" y="840025"/>
            <a:ext cx="10717126" cy="1586432"/>
          </a:xfrm>
          <a:prstGeom prst="rect">
            <a:avLst/>
          </a:prstGeom>
          <a:noFill/>
          <a:ln>
            <a:noFill/>
          </a:ln>
        </p:spPr>
      </p:pic>
      <p:sp>
        <p:nvSpPr>
          <p:cNvPr id="600" name="Google Shape;600;gfdc6804f37_6_0"/>
          <p:cNvSpPr/>
          <p:nvPr/>
        </p:nvSpPr>
        <p:spPr>
          <a:xfrm>
            <a:off x="6898050" y="4312075"/>
            <a:ext cx="654000" cy="4386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4" name="Shape 604"/>
        <p:cNvGrpSpPr/>
        <p:nvPr/>
      </p:nvGrpSpPr>
      <p:grpSpPr>
        <a:xfrm>
          <a:off x="0" y="0"/>
          <a:ext cx="0" cy="0"/>
          <a:chOff x="0" y="0"/>
          <a:chExt cx="0" cy="0"/>
        </a:xfrm>
      </p:grpSpPr>
      <p:sp>
        <p:nvSpPr>
          <p:cNvPr id="605" name="Google Shape;605;g13e4c7eefdf_0_5"/>
          <p:cNvSpPr txBox="1"/>
          <p:nvPr>
            <p:ph type="title"/>
          </p:nvPr>
        </p:nvSpPr>
        <p:spPr>
          <a:xfrm>
            <a:off x="838200" y="365125"/>
            <a:ext cx="10515600" cy="4749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2400"/>
              <a:buFont typeface="Calibri"/>
              <a:buNone/>
            </a:pPr>
            <a:r>
              <a:rPr b="1" lang="en-US" sz="2400"/>
              <a:t>Correlation Matrix</a:t>
            </a:r>
            <a:endParaRPr/>
          </a:p>
        </p:txBody>
      </p:sp>
      <p:sp>
        <p:nvSpPr>
          <p:cNvPr id="606" name="Google Shape;606;g13e4c7eefdf_0_5"/>
          <p:cNvSpPr txBox="1"/>
          <p:nvPr/>
        </p:nvSpPr>
        <p:spPr>
          <a:xfrm>
            <a:off x="838200" y="839972"/>
            <a:ext cx="104217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The correlations between Trip volume and rest of the variables remains quite low</a:t>
            </a:r>
            <a:endParaRPr b="0" i="0" sz="1400" u="none" cap="none" strike="noStrike">
              <a:solidFill>
                <a:srgbClr val="000000"/>
              </a:solidFill>
              <a:latin typeface="Arial"/>
              <a:ea typeface="Arial"/>
              <a:cs typeface="Arial"/>
              <a:sym typeface="Arial"/>
            </a:endParaRPr>
          </a:p>
        </p:txBody>
      </p:sp>
      <p:cxnSp>
        <p:nvCxnSpPr>
          <p:cNvPr id="607" name="Google Shape;607;g13e4c7eefdf_0_5"/>
          <p:cNvCxnSpPr/>
          <p:nvPr/>
        </p:nvCxnSpPr>
        <p:spPr>
          <a:xfrm>
            <a:off x="932121" y="733646"/>
            <a:ext cx="10421700" cy="0"/>
          </a:xfrm>
          <a:prstGeom prst="straightConnector1">
            <a:avLst/>
          </a:prstGeom>
          <a:noFill/>
          <a:ln cap="flat" cmpd="sng" w="9525">
            <a:solidFill>
              <a:schemeClr val="accent2"/>
            </a:solidFill>
            <a:prstDash val="solid"/>
            <a:miter lim="800000"/>
            <a:headEnd len="sm" w="sm" type="none"/>
            <a:tailEnd len="sm" w="sm" type="none"/>
          </a:ln>
        </p:spPr>
      </p:cxnSp>
      <p:pic>
        <p:nvPicPr>
          <p:cNvPr id="608" name="Google Shape;608;g13e4c7eefdf_0_5"/>
          <p:cNvPicPr preferRelativeResize="0"/>
          <p:nvPr>
            <p:ph idx="1" type="body"/>
          </p:nvPr>
        </p:nvPicPr>
        <p:blipFill rotWithShape="1">
          <a:blip r:embed="rId3">
            <a:alphaModFix/>
          </a:blip>
          <a:srcRect b="0" l="0" r="0" t="0"/>
          <a:stretch/>
        </p:blipFill>
        <p:spPr>
          <a:xfrm>
            <a:off x="729121" y="1838937"/>
            <a:ext cx="11315100" cy="31800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g13e52861217_2_55"/>
          <p:cNvSpPr/>
          <p:nvPr/>
        </p:nvSpPr>
        <p:spPr>
          <a:xfrm>
            <a:off x="0" y="0"/>
            <a:ext cx="12192000" cy="6858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165" name="Google Shape;165;g13e52861217_2_55"/>
          <p:cNvPicPr preferRelativeResize="0"/>
          <p:nvPr/>
        </p:nvPicPr>
        <p:blipFill rotWithShape="1">
          <a:blip r:embed="rId3">
            <a:alphaModFix/>
          </a:blip>
          <a:srcRect b="0" l="0" r="0" t="0"/>
          <a:stretch/>
        </p:blipFill>
        <p:spPr>
          <a:xfrm>
            <a:off x="1706313" y="205262"/>
            <a:ext cx="8779374" cy="64474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4"/>
          <p:cNvSpPr/>
          <p:nvPr/>
        </p:nvSpPr>
        <p:spPr>
          <a:xfrm>
            <a:off x="0" y="0"/>
            <a:ext cx="12192000" cy="6858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71" name="Google Shape;171;p4"/>
          <p:cNvSpPr txBox="1"/>
          <p:nvPr>
            <p:ph type="title"/>
          </p:nvPr>
        </p:nvSpPr>
        <p:spPr>
          <a:xfrm>
            <a:off x="579500" y="445338"/>
            <a:ext cx="10515600" cy="1004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FFFFF"/>
              </a:buClr>
              <a:buSzPts val="4400"/>
              <a:buFont typeface="Calibri"/>
              <a:buNone/>
            </a:pPr>
            <a:r>
              <a:rPr lang="en-US">
                <a:solidFill>
                  <a:srgbClr val="FFFFFF"/>
                </a:solidFill>
              </a:rPr>
              <a:t>What columns will we be considering?</a:t>
            </a:r>
            <a:endParaRPr/>
          </a:p>
        </p:txBody>
      </p:sp>
      <p:sp>
        <p:nvSpPr>
          <p:cNvPr id="172" name="Google Shape;172;p4"/>
          <p:cNvSpPr/>
          <p:nvPr/>
        </p:nvSpPr>
        <p:spPr>
          <a:xfrm>
            <a:off x="579496" y="1587970"/>
            <a:ext cx="11033100" cy="4768500"/>
          </a:xfrm>
          <a:prstGeom prst="roundRect">
            <a:avLst>
              <a:gd fmla="val 3174" name="adj"/>
            </a:avLst>
          </a:prstGeom>
          <a:solidFill>
            <a:schemeClr val="lt1">
              <a:alpha val="94509"/>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173" name="Google Shape;173;p4"/>
          <p:cNvGrpSpPr/>
          <p:nvPr/>
        </p:nvGrpSpPr>
        <p:grpSpPr>
          <a:xfrm>
            <a:off x="966000" y="3076578"/>
            <a:ext cx="10260000" cy="1800003"/>
            <a:chOff x="127800" y="1275667"/>
            <a:chExt cx="10260000" cy="1800003"/>
          </a:xfrm>
        </p:grpSpPr>
        <p:sp>
          <p:nvSpPr>
            <p:cNvPr id="174" name="Google Shape;174;p4"/>
            <p:cNvSpPr/>
            <p:nvPr/>
          </p:nvSpPr>
          <p:spPr>
            <a:xfrm>
              <a:off x="622800" y="1275667"/>
              <a:ext cx="810000" cy="810000"/>
            </a:xfrm>
            <a:prstGeom prst="rect">
              <a:avLst/>
            </a:prstGeom>
            <a:blipFill rotWithShape="1">
              <a:blip r:embed="rId3">
                <a:alphaModFix/>
              </a:blip>
              <a:stretch>
                <a:fillRect b="0" l="0" r="0" t="0"/>
              </a:stretch>
            </a:blip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 name="Google Shape;175;p4"/>
            <p:cNvSpPr/>
            <p:nvPr/>
          </p:nvSpPr>
          <p:spPr>
            <a:xfrm>
              <a:off x="127800" y="2355670"/>
              <a:ext cx="1800000" cy="720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 name="Google Shape;176;p4"/>
            <p:cNvSpPr txBox="1"/>
            <p:nvPr/>
          </p:nvSpPr>
          <p:spPr>
            <a:xfrm>
              <a:off x="127800" y="2355670"/>
              <a:ext cx="1800000" cy="7200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chemeClr val="dk1"/>
                </a:buClr>
                <a:buSzPts val="2000"/>
                <a:buFont typeface="Calibri"/>
                <a:buNone/>
              </a:pPr>
              <a:r>
                <a:rPr b="0" i="0" lang="en-US" sz="2000" u="none" cap="none" strike="noStrike">
                  <a:solidFill>
                    <a:schemeClr val="dk1"/>
                  </a:solidFill>
                  <a:latin typeface="Calibri"/>
                  <a:ea typeface="Calibri"/>
                  <a:cs typeface="Calibri"/>
                  <a:sym typeface="Calibri"/>
                </a:rPr>
                <a:t>Length of Trip</a:t>
              </a:r>
              <a:endParaRPr b="0" i="0" sz="1400" u="none" cap="none" strike="noStrike">
                <a:solidFill>
                  <a:srgbClr val="000000"/>
                </a:solidFill>
                <a:latin typeface="Arial"/>
                <a:ea typeface="Arial"/>
                <a:cs typeface="Arial"/>
                <a:sym typeface="Arial"/>
              </a:endParaRPr>
            </a:p>
          </p:txBody>
        </p:sp>
        <p:sp>
          <p:nvSpPr>
            <p:cNvPr id="177" name="Google Shape;177;p4"/>
            <p:cNvSpPr/>
            <p:nvPr/>
          </p:nvSpPr>
          <p:spPr>
            <a:xfrm>
              <a:off x="2737800" y="1275667"/>
              <a:ext cx="810000" cy="810000"/>
            </a:xfrm>
            <a:prstGeom prst="rect">
              <a:avLst/>
            </a:prstGeom>
            <a:blipFill rotWithShape="1">
              <a:blip r:embed="rId4">
                <a:alphaModFix/>
              </a:blip>
              <a:stretch>
                <a:fillRect b="0" l="0" r="0" t="0"/>
              </a:stretch>
            </a:blip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 name="Google Shape;178;p4"/>
            <p:cNvSpPr/>
            <p:nvPr/>
          </p:nvSpPr>
          <p:spPr>
            <a:xfrm>
              <a:off x="2242800" y="2355670"/>
              <a:ext cx="1800000" cy="720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 name="Google Shape;179;p4"/>
            <p:cNvSpPr txBox="1"/>
            <p:nvPr/>
          </p:nvSpPr>
          <p:spPr>
            <a:xfrm>
              <a:off x="2242800" y="2355670"/>
              <a:ext cx="1800000" cy="7200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chemeClr val="dk1"/>
                </a:buClr>
                <a:buSzPts val="2000"/>
                <a:buFont typeface="Calibri"/>
                <a:buNone/>
              </a:pPr>
              <a:r>
                <a:rPr b="0" i="0" lang="en-US" sz="2000" u="none" cap="none" strike="noStrike">
                  <a:solidFill>
                    <a:schemeClr val="dk1"/>
                  </a:solidFill>
                  <a:latin typeface="Calibri"/>
                  <a:ea typeface="Calibri"/>
                  <a:cs typeface="Calibri"/>
                  <a:sym typeface="Calibri"/>
                </a:rPr>
                <a:t>Location of the Checkout Kiosk</a:t>
              </a:r>
              <a:endParaRPr b="0" i="0" sz="1400" u="none" cap="none" strike="noStrike">
                <a:solidFill>
                  <a:srgbClr val="000000"/>
                </a:solidFill>
                <a:latin typeface="Arial"/>
                <a:ea typeface="Arial"/>
                <a:cs typeface="Arial"/>
                <a:sym typeface="Arial"/>
              </a:endParaRPr>
            </a:p>
          </p:txBody>
        </p:sp>
        <p:sp>
          <p:nvSpPr>
            <p:cNvPr id="180" name="Google Shape;180;p4"/>
            <p:cNvSpPr/>
            <p:nvPr/>
          </p:nvSpPr>
          <p:spPr>
            <a:xfrm>
              <a:off x="4852800" y="1275667"/>
              <a:ext cx="810000" cy="810000"/>
            </a:xfrm>
            <a:prstGeom prst="rect">
              <a:avLst/>
            </a:prstGeom>
            <a:blipFill rotWithShape="1">
              <a:blip r:embed="rId5">
                <a:alphaModFix/>
              </a:blip>
              <a:stretch>
                <a:fillRect b="0" l="0" r="0" t="0"/>
              </a:stretch>
            </a:blip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 name="Google Shape;181;p4"/>
            <p:cNvSpPr/>
            <p:nvPr/>
          </p:nvSpPr>
          <p:spPr>
            <a:xfrm>
              <a:off x="4357800" y="2355670"/>
              <a:ext cx="1800000" cy="720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 name="Google Shape;182;p4"/>
            <p:cNvSpPr txBox="1"/>
            <p:nvPr/>
          </p:nvSpPr>
          <p:spPr>
            <a:xfrm>
              <a:off x="4357800" y="2355670"/>
              <a:ext cx="1800000" cy="7200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chemeClr val="dk1"/>
                </a:buClr>
                <a:buSzPts val="2000"/>
                <a:buFont typeface="Calibri"/>
                <a:buNone/>
              </a:pPr>
              <a:r>
                <a:rPr b="0" i="0" lang="en-US" sz="2000" u="none" cap="none" strike="noStrike">
                  <a:solidFill>
                    <a:schemeClr val="dk1"/>
                  </a:solidFill>
                  <a:latin typeface="Calibri"/>
                  <a:ea typeface="Calibri"/>
                  <a:cs typeface="Calibri"/>
                  <a:sym typeface="Calibri"/>
                </a:rPr>
                <a:t>Average Monthly Temperature</a:t>
              </a:r>
              <a:endParaRPr b="0" i="0" sz="1400" u="none" cap="none" strike="noStrike">
                <a:solidFill>
                  <a:srgbClr val="000000"/>
                </a:solidFill>
                <a:latin typeface="Arial"/>
                <a:ea typeface="Arial"/>
                <a:cs typeface="Arial"/>
                <a:sym typeface="Arial"/>
              </a:endParaRPr>
            </a:p>
          </p:txBody>
        </p:sp>
        <p:sp>
          <p:nvSpPr>
            <p:cNvPr id="183" name="Google Shape;183;p4"/>
            <p:cNvSpPr/>
            <p:nvPr/>
          </p:nvSpPr>
          <p:spPr>
            <a:xfrm>
              <a:off x="6967800" y="1275667"/>
              <a:ext cx="810000" cy="810000"/>
            </a:xfrm>
            <a:prstGeom prst="rect">
              <a:avLst/>
            </a:prstGeom>
            <a:blipFill rotWithShape="1">
              <a:blip r:embed="rId6">
                <a:alphaModFix/>
              </a:blip>
              <a:stretch>
                <a:fillRect b="0" l="0" r="0" t="0"/>
              </a:stretch>
            </a:blip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 name="Google Shape;184;p4"/>
            <p:cNvSpPr/>
            <p:nvPr/>
          </p:nvSpPr>
          <p:spPr>
            <a:xfrm>
              <a:off x="6472800" y="2355670"/>
              <a:ext cx="1800000" cy="720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 name="Google Shape;185;p4"/>
            <p:cNvSpPr txBox="1"/>
            <p:nvPr/>
          </p:nvSpPr>
          <p:spPr>
            <a:xfrm>
              <a:off x="6472800" y="2355670"/>
              <a:ext cx="1800000" cy="7200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chemeClr val="dk1"/>
                </a:buClr>
                <a:buSzPts val="2000"/>
                <a:buFont typeface="Calibri"/>
                <a:buNone/>
              </a:pPr>
              <a:r>
                <a:rPr b="0" i="0" lang="en-US" sz="2000" u="none" cap="none" strike="noStrike">
                  <a:solidFill>
                    <a:schemeClr val="dk1"/>
                  </a:solidFill>
                  <a:latin typeface="Calibri"/>
                  <a:ea typeface="Calibri"/>
                  <a:cs typeface="Calibri"/>
                  <a:sym typeface="Calibri"/>
                </a:rPr>
                <a:t>Time of Year</a:t>
              </a:r>
              <a:endParaRPr b="0" i="0" sz="1400" u="none" cap="none" strike="noStrike">
                <a:solidFill>
                  <a:srgbClr val="000000"/>
                </a:solidFill>
                <a:latin typeface="Arial"/>
                <a:ea typeface="Arial"/>
                <a:cs typeface="Arial"/>
                <a:sym typeface="Arial"/>
              </a:endParaRPr>
            </a:p>
          </p:txBody>
        </p:sp>
        <p:sp>
          <p:nvSpPr>
            <p:cNvPr id="186" name="Google Shape;186;p4"/>
            <p:cNvSpPr/>
            <p:nvPr/>
          </p:nvSpPr>
          <p:spPr>
            <a:xfrm>
              <a:off x="9082800" y="1275667"/>
              <a:ext cx="810000" cy="810000"/>
            </a:xfrm>
            <a:prstGeom prst="rect">
              <a:avLst/>
            </a:prstGeom>
            <a:blipFill rotWithShape="1">
              <a:blip r:embed="rId7">
                <a:alphaModFix/>
              </a:blip>
              <a:stretch>
                <a:fillRect b="0" l="0" r="0" t="0"/>
              </a:stretch>
            </a:blip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 name="Google Shape;187;p4"/>
            <p:cNvSpPr/>
            <p:nvPr/>
          </p:nvSpPr>
          <p:spPr>
            <a:xfrm>
              <a:off x="8587800" y="2355670"/>
              <a:ext cx="1800000" cy="720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 name="Google Shape;188;p4"/>
            <p:cNvSpPr txBox="1"/>
            <p:nvPr/>
          </p:nvSpPr>
          <p:spPr>
            <a:xfrm>
              <a:off x="8587800" y="2355670"/>
              <a:ext cx="1800000" cy="7200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chemeClr val="dk1"/>
                </a:buClr>
                <a:buSzPts val="2000"/>
                <a:buFont typeface="Calibri"/>
                <a:buNone/>
              </a:pPr>
              <a:r>
                <a:rPr b="0" i="0" lang="en-US" sz="2000" u="none" cap="none" strike="noStrike">
                  <a:solidFill>
                    <a:schemeClr val="dk1"/>
                  </a:solidFill>
                  <a:latin typeface="Calibri"/>
                  <a:ea typeface="Calibri"/>
                  <a:cs typeface="Calibri"/>
                  <a:sym typeface="Calibri"/>
                </a:rPr>
                <a:t>Membership Type</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cxnSp>
        <p:nvCxnSpPr>
          <p:cNvPr id="194" name="Google Shape;194;g13e52861217_2_65"/>
          <p:cNvCxnSpPr/>
          <p:nvPr/>
        </p:nvCxnSpPr>
        <p:spPr>
          <a:xfrm>
            <a:off x="978726" y="1445012"/>
            <a:ext cx="4905900" cy="0"/>
          </a:xfrm>
          <a:prstGeom prst="straightConnector1">
            <a:avLst/>
          </a:prstGeom>
          <a:noFill/>
          <a:ln cap="flat" cmpd="sng" w="9525">
            <a:solidFill>
              <a:schemeClr val="accent2"/>
            </a:solidFill>
            <a:prstDash val="solid"/>
            <a:miter lim="800000"/>
            <a:headEnd len="sm" w="sm" type="none"/>
            <a:tailEnd len="sm" w="sm" type="none"/>
          </a:ln>
        </p:spPr>
      </p:cxnSp>
      <p:sp>
        <p:nvSpPr>
          <p:cNvPr id="195" name="Google Shape;195;g13e52861217_2_65"/>
          <p:cNvSpPr txBox="1"/>
          <p:nvPr>
            <p:ph idx="4294967295" type="title"/>
          </p:nvPr>
        </p:nvSpPr>
        <p:spPr>
          <a:xfrm>
            <a:off x="838201" y="365125"/>
            <a:ext cx="53934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OBJECTIVE</a:t>
            </a:r>
            <a:endParaRPr/>
          </a:p>
        </p:txBody>
      </p:sp>
      <p:sp>
        <p:nvSpPr>
          <p:cNvPr id="196" name="Google Shape;196;g13e52861217_2_65"/>
          <p:cNvSpPr/>
          <p:nvPr/>
        </p:nvSpPr>
        <p:spPr>
          <a:xfrm>
            <a:off x="10198657" y="1"/>
            <a:ext cx="1155142" cy="625027"/>
          </a:xfrm>
          <a:custGeom>
            <a:rect b="b" l="l" r="r" t="t"/>
            <a:pathLst>
              <a:path extrusionOk="0" h="625027" w="1155142">
                <a:moveTo>
                  <a:pt x="4784" y="0"/>
                </a:moveTo>
                <a:lnTo>
                  <a:pt x="1150358" y="0"/>
                </a:lnTo>
                <a:lnTo>
                  <a:pt x="1155142" y="47456"/>
                </a:lnTo>
                <a:cubicBezTo>
                  <a:pt x="1155142" y="366440"/>
                  <a:pt x="896555" y="625027"/>
                  <a:pt x="577571" y="625027"/>
                </a:cubicBezTo>
                <a:cubicBezTo>
                  <a:pt x="258587" y="625027"/>
                  <a:pt x="0" y="366440"/>
                  <a:pt x="0" y="47456"/>
                </a:cubicBezTo>
                <a:close/>
              </a:path>
            </a:pathLst>
          </a:custGeom>
          <a:solidFill>
            <a:schemeClr val="accent1">
              <a:alpha val="94509"/>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97" name="Google Shape;197;g13e52861217_2_65"/>
          <p:cNvSpPr txBox="1"/>
          <p:nvPr>
            <p:ph idx="4294967295" type="body"/>
          </p:nvPr>
        </p:nvSpPr>
        <p:spPr>
          <a:xfrm>
            <a:off x="838200" y="1825625"/>
            <a:ext cx="5393400" cy="4351200"/>
          </a:xfrm>
          <a:prstGeom prst="rect">
            <a:avLst/>
          </a:prstGeom>
          <a:noFill/>
          <a:ln>
            <a:noFill/>
          </a:ln>
        </p:spPr>
        <p:txBody>
          <a:bodyPr anchorCtr="0" anchor="t" bIns="45700" lIns="91425" spcFirstLastPara="1" rIns="91425" wrap="square" tIns="45700">
            <a:normAutofit fontScale="70000" lnSpcReduction="10000"/>
          </a:bodyPr>
          <a:lstStyle/>
          <a:p>
            <a:pPr indent="0" lvl="0" marL="0" rtl="0" algn="l">
              <a:lnSpc>
                <a:spcPct val="115000"/>
              </a:lnSpc>
              <a:spcBef>
                <a:spcPts val="0"/>
              </a:spcBef>
              <a:spcAft>
                <a:spcPts val="0"/>
              </a:spcAft>
              <a:buSzPct val="133333"/>
              <a:buNone/>
            </a:pPr>
            <a:r>
              <a:rPr lang="en-US" sz="3000"/>
              <a:t>Predict volume </a:t>
            </a:r>
            <a:r>
              <a:rPr lang="en-US" sz="3000">
                <a:latin typeface="Calibri"/>
                <a:ea typeface="Calibri"/>
                <a:cs typeface="Calibri"/>
                <a:sym typeface="Calibri"/>
              </a:rPr>
              <a:t>of trips</a:t>
            </a:r>
            <a:r>
              <a:rPr lang="en-US" sz="3000"/>
              <a:t> at a station in a given month</a:t>
            </a:r>
            <a:r>
              <a:rPr lang="en-US" sz="3000">
                <a:latin typeface="Calibri"/>
                <a:ea typeface="Calibri"/>
                <a:cs typeface="Calibri"/>
                <a:sym typeface="Calibri"/>
              </a:rPr>
              <a:t> based on:</a:t>
            </a:r>
            <a:endParaRPr sz="3000">
              <a:latin typeface="Calibri"/>
              <a:ea typeface="Calibri"/>
              <a:cs typeface="Calibri"/>
              <a:sym typeface="Calibri"/>
            </a:endParaRPr>
          </a:p>
          <a:p>
            <a:pPr indent="0" lvl="0" marL="0" rtl="0" algn="l">
              <a:lnSpc>
                <a:spcPct val="115000"/>
              </a:lnSpc>
              <a:spcBef>
                <a:spcPts val="0"/>
              </a:spcBef>
              <a:spcAft>
                <a:spcPts val="0"/>
              </a:spcAft>
              <a:buSzPct val="133333"/>
              <a:buNone/>
            </a:pPr>
            <a:r>
              <a:t/>
            </a:r>
            <a:endParaRPr sz="3000"/>
          </a:p>
          <a:p>
            <a:pPr indent="-228600" lvl="0" marL="228600" rtl="0" algn="l">
              <a:lnSpc>
                <a:spcPct val="115000"/>
              </a:lnSpc>
              <a:spcBef>
                <a:spcPts val="0"/>
              </a:spcBef>
              <a:spcAft>
                <a:spcPts val="0"/>
              </a:spcAft>
              <a:buClr>
                <a:schemeClr val="dk1"/>
              </a:buClr>
              <a:buSzPct val="100000"/>
              <a:buChar char="•"/>
            </a:pPr>
            <a:r>
              <a:rPr lang="en-US" sz="3000"/>
              <a:t>Station Location</a:t>
            </a:r>
            <a:endParaRPr sz="3000"/>
          </a:p>
          <a:p>
            <a:pPr indent="-228600" lvl="0" marL="228600" rtl="0" algn="l">
              <a:lnSpc>
                <a:spcPct val="115000"/>
              </a:lnSpc>
              <a:spcBef>
                <a:spcPts val="0"/>
              </a:spcBef>
              <a:spcAft>
                <a:spcPts val="0"/>
              </a:spcAft>
              <a:buClr>
                <a:schemeClr val="dk1"/>
              </a:buClr>
              <a:buSzPct val="100000"/>
              <a:buChar char="•"/>
            </a:pPr>
            <a:r>
              <a:rPr lang="en-US" sz="3000"/>
              <a:t>Avg Length of Trips at Station</a:t>
            </a:r>
            <a:endParaRPr sz="3000"/>
          </a:p>
          <a:p>
            <a:pPr indent="-228600" lvl="0" marL="228600" rtl="0" algn="l">
              <a:lnSpc>
                <a:spcPct val="115000"/>
              </a:lnSpc>
              <a:spcBef>
                <a:spcPts val="0"/>
              </a:spcBef>
              <a:spcAft>
                <a:spcPts val="0"/>
              </a:spcAft>
              <a:buClr>
                <a:schemeClr val="dk1"/>
              </a:buClr>
              <a:buSzPct val="100000"/>
              <a:buChar char="•"/>
            </a:pPr>
            <a:r>
              <a:rPr lang="en-US" sz="3000"/>
              <a:t>C</a:t>
            </a:r>
            <a:r>
              <a:rPr lang="en-US" sz="3000">
                <a:latin typeface="Calibri"/>
                <a:ea typeface="Calibri"/>
                <a:cs typeface="Calibri"/>
                <a:sym typeface="Calibri"/>
              </a:rPr>
              <a:t>ustomer </a:t>
            </a:r>
            <a:r>
              <a:rPr lang="en-US" sz="3000"/>
              <a:t>Type</a:t>
            </a:r>
            <a:endParaRPr sz="3000"/>
          </a:p>
          <a:p>
            <a:pPr indent="-228600" lvl="0" marL="228600" rtl="0" algn="l">
              <a:lnSpc>
                <a:spcPct val="115000"/>
              </a:lnSpc>
              <a:spcBef>
                <a:spcPts val="0"/>
              </a:spcBef>
              <a:spcAft>
                <a:spcPts val="0"/>
              </a:spcAft>
              <a:buSzPct val="100000"/>
              <a:buChar char="•"/>
            </a:pPr>
            <a:r>
              <a:rPr lang="en-US" sz="3000"/>
              <a:t>Temperature</a:t>
            </a:r>
            <a:endParaRPr sz="3000"/>
          </a:p>
          <a:p>
            <a:pPr indent="-228600" lvl="0" marL="228600" rtl="0" algn="l">
              <a:lnSpc>
                <a:spcPct val="115000"/>
              </a:lnSpc>
              <a:spcBef>
                <a:spcPts val="0"/>
              </a:spcBef>
              <a:spcAft>
                <a:spcPts val="0"/>
              </a:spcAft>
              <a:buSzPct val="100000"/>
              <a:buChar char="•"/>
            </a:pPr>
            <a:r>
              <a:rPr lang="en-US" sz="3000"/>
              <a:t>The Month Itself!</a:t>
            </a:r>
            <a:endParaRPr sz="3000"/>
          </a:p>
          <a:p>
            <a:pPr indent="0" lvl="0" marL="0" rtl="0" algn="l">
              <a:lnSpc>
                <a:spcPct val="115000"/>
              </a:lnSpc>
              <a:spcBef>
                <a:spcPts val="0"/>
              </a:spcBef>
              <a:spcAft>
                <a:spcPts val="0"/>
              </a:spcAft>
              <a:buSzPct val="133333"/>
              <a:buNone/>
            </a:pPr>
            <a:r>
              <a:t/>
            </a:r>
            <a:endParaRPr sz="3000"/>
          </a:p>
          <a:p>
            <a:pPr indent="0" lvl="0" marL="0" rtl="0" algn="l">
              <a:lnSpc>
                <a:spcPct val="115000"/>
              </a:lnSpc>
              <a:spcBef>
                <a:spcPts val="0"/>
              </a:spcBef>
              <a:spcAft>
                <a:spcPts val="0"/>
              </a:spcAft>
              <a:buSzPct val="133333"/>
              <a:buNone/>
            </a:pPr>
            <a:r>
              <a:rPr lang="en-US" sz="3000"/>
              <a:t>And to </a:t>
            </a:r>
            <a:r>
              <a:rPr lang="en-US" sz="3000">
                <a:latin typeface="Calibri"/>
                <a:ea typeface="Calibri"/>
                <a:cs typeface="Calibri"/>
                <a:sym typeface="Calibri"/>
              </a:rPr>
              <a:t>offer potential recommendations for:</a:t>
            </a:r>
            <a:endParaRPr sz="3000">
              <a:latin typeface="Calibri"/>
              <a:ea typeface="Calibri"/>
              <a:cs typeface="Calibri"/>
              <a:sym typeface="Calibri"/>
            </a:endParaRPr>
          </a:p>
          <a:p>
            <a:pPr indent="-361950" lvl="0" marL="457200" rtl="0" algn="l">
              <a:lnSpc>
                <a:spcPct val="115000"/>
              </a:lnSpc>
              <a:spcBef>
                <a:spcPts val="0"/>
              </a:spcBef>
              <a:spcAft>
                <a:spcPts val="0"/>
              </a:spcAft>
              <a:buSzPct val="100000"/>
              <a:buChar char="•"/>
            </a:pPr>
            <a:r>
              <a:rPr lang="en-US" sz="3000"/>
              <a:t>Segment M</a:t>
            </a:r>
            <a:r>
              <a:rPr lang="en-US" sz="3000">
                <a:latin typeface="Calibri"/>
                <a:ea typeface="Calibri"/>
                <a:cs typeface="Calibri"/>
                <a:sym typeface="Calibri"/>
              </a:rPr>
              <a:t>arketing</a:t>
            </a:r>
            <a:endParaRPr sz="3000">
              <a:latin typeface="Calibri"/>
              <a:ea typeface="Calibri"/>
              <a:cs typeface="Calibri"/>
              <a:sym typeface="Calibri"/>
            </a:endParaRPr>
          </a:p>
          <a:p>
            <a:pPr indent="-361950" lvl="0" marL="457200" rtl="0" algn="l">
              <a:lnSpc>
                <a:spcPct val="115000"/>
              </a:lnSpc>
              <a:spcBef>
                <a:spcPts val="0"/>
              </a:spcBef>
              <a:spcAft>
                <a:spcPts val="0"/>
              </a:spcAft>
              <a:buSzPct val="100000"/>
              <a:buChar char="•"/>
            </a:pPr>
            <a:r>
              <a:rPr lang="en-US" sz="3000"/>
              <a:t>S</a:t>
            </a:r>
            <a:r>
              <a:rPr lang="en-US" sz="3000">
                <a:latin typeface="Calibri"/>
                <a:ea typeface="Calibri"/>
                <a:cs typeface="Calibri"/>
                <a:sym typeface="Calibri"/>
              </a:rPr>
              <a:t>upply </a:t>
            </a:r>
            <a:r>
              <a:rPr lang="en-US" sz="3000"/>
              <a:t>Logistics</a:t>
            </a:r>
            <a:endParaRPr sz="4000"/>
          </a:p>
        </p:txBody>
      </p:sp>
      <p:sp>
        <p:nvSpPr>
          <p:cNvPr id="198" name="Google Shape;198;g13e52861217_2_65"/>
          <p:cNvSpPr/>
          <p:nvPr/>
        </p:nvSpPr>
        <p:spPr>
          <a:xfrm>
            <a:off x="6808185" y="3423959"/>
            <a:ext cx="630900" cy="630900"/>
          </a:xfrm>
          <a:prstGeom prst="ellipse">
            <a:avLst/>
          </a:prstGeom>
          <a:noFill/>
          <a:ln cap="flat" cmpd="sng" w="1270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99" name="Google Shape;199;g13e52861217_2_65"/>
          <p:cNvSpPr/>
          <p:nvPr/>
        </p:nvSpPr>
        <p:spPr>
          <a:xfrm rot="-1138733">
            <a:off x="7450455" y="5166165"/>
            <a:ext cx="1834485" cy="2023418"/>
          </a:xfrm>
          <a:custGeom>
            <a:rect b="b" l="l" r="r" t="t"/>
            <a:pathLst>
              <a:path extrusionOk="0" h="2024785" w="1835725">
                <a:moveTo>
                  <a:pt x="1801138" y="1622662"/>
                </a:moveTo>
                <a:cubicBezTo>
                  <a:pt x="1822105" y="1633400"/>
                  <a:pt x="1836117" y="1655372"/>
                  <a:pt x="1835717" y="1680254"/>
                </a:cubicBezTo>
                <a:cubicBezTo>
                  <a:pt x="1832093" y="1746382"/>
                  <a:pt x="1824354" y="1812154"/>
                  <a:pt x="1812568" y="1877193"/>
                </a:cubicBezTo>
                <a:lnTo>
                  <a:pt x="1776210" y="2024785"/>
                </a:lnTo>
                <a:lnTo>
                  <a:pt x="1655772" y="1983449"/>
                </a:lnTo>
                <a:lnTo>
                  <a:pt x="1687591" y="1854495"/>
                </a:lnTo>
                <a:cubicBezTo>
                  <a:pt x="1698455" y="1794657"/>
                  <a:pt x="1705590" y="1734142"/>
                  <a:pt x="1708939" y="1673301"/>
                </a:cubicBezTo>
                <a:cubicBezTo>
                  <a:pt x="1712216" y="1638363"/>
                  <a:pt x="1743190" y="1612703"/>
                  <a:pt x="1778129" y="1615979"/>
                </a:cubicBezTo>
                <a:cubicBezTo>
                  <a:pt x="1786387" y="1616753"/>
                  <a:pt x="1794149" y="1619084"/>
                  <a:pt x="1801138" y="1622662"/>
                </a:cubicBezTo>
                <a:close/>
                <a:moveTo>
                  <a:pt x="1585229" y="764759"/>
                </a:moveTo>
                <a:cubicBezTo>
                  <a:pt x="1600438" y="768789"/>
                  <a:pt x="1614156" y="778436"/>
                  <a:pt x="1623024" y="792810"/>
                </a:cubicBezTo>
                <a:cubicBezTo>
                  <a:pt x="1689575" y="907319"/>
                  <a:pt x="1741505" y="1029715"/>
                  <a:pt x="1777614" y="1157141"/>
                </a:cubicBezTo>
                <a:cubicBezTo>
                  <a:pt x="1787149" y="1190888"/>
                  <a:pt x="1767537" y="1225969"/>
                  <a:pt x="1733799" y="1235532"/>
                </a:cubicBezTo>
                <a:cubicBezTo>
                  <a:pt x="1728151" y="1237046"/>
                  <a:pt x="1722312" y="1237780"/>
                  <a:pt x="1716464" y="1237722"/>
                </a:cubicBezTo>
                <a:lnTo>
                  <a:pt x="1716464" y="1237913"/>
                </a:lnTo>
                <a:cubicBezTo>
                  <a:pt x="1688070" y="1237913"/>
                  <a:pt x="1663124" y="1219044"/>
                  <a:pt x="1655409" y="1191717"/>
                </a:cubicBezTo>
                <a:cubicBezTo>
                  <a:pt x="1622214" y="1074512"/>
                  <a:pt x="1574437" y="961936"/>
                  <a:pt x="1513200" y="856627"/>
                </a:cubicBezTo>
                <a:cubicBezTo>
                  <a:pt x="1496379" y="825834"/>
                  <a:pt x="1507704" y="787236"/>
                  <a:pt x="1538499" y="770415"/>
                </a:cubicBezTo>
                <a:cubicBezTo>
                  <a:pt x="1553325" y="762319"/>
                  <a:pt x="1570022" y="760730"/>
                  <a:pt x="1585229" y="764759"/>
                </a:cubicBezTo>
                <a:close/>
                <a:moveTo>
                  <a:pt x="477919" y="21437"/>
                </a:moveTo>
                <a:cubicBezTo>
                  <a:pt x="499341" y="33775"/>
                  <a:pt x="512445" y="58102"/>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89834" y="-4456"/>
                  <a:pt x="322735" y="-3656"/>
                  <a:pt x="454020" y="13474"/>
                </a:cubicBezTo>
                <a:cubicBezTo>
                  <a:pt x="462713" y="14543"/>
                  <a:pt x="470778" y="17324"/>
                  <a:pt x="477919" y="21437"/>
                </a:cubicBezTo>
                <a:close/>
                <a:moveTo>
                  <a:pt x="957797" y="167970"/>
                </a:move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8235" y="164811"/>
                  <a:pt x="926445" y="152188"/>
                  <a:pt x="957797" y="167970"/>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descr="Magnifying glass showing decling performance" id="200" name="Google Shape;200;g13e52861217_2_65"/>
          <p:cNvPicPr preferRelativeResize="0"/>
          <p:nvPr/>
        </p:nvPicPr>
        <p:blipFill rotWithShape="1">
          <a:blip r:embed="rId3">
            <a:alphaModFix/>
          </a:blip>
          <a:srcRect b="0" l="1894" r="31353" t="0"/>
          <a:stretch/>
        </p:blipFill>
        <p:spPr>
          <a:xfrm>
            <a:off x="7751975" y="1075239"/>
            <a:ext cx="4127910" cy="4127910"/>
          </a:xfrm>
          <a:custGeom>
            <a:rect b="b" l="l" r="r" t="t"/>
            <a:pathLst>
              <a:path extrusionOk="0" h="2663168" w="2663168">
                <a:moveTo>
                  <a:pt x="1331584" y="0"/>
                </a:moveTo>
                <a:cubicBezTo>
                  <a:pt x="2066998" y="0"/>
                  <a:pt x="2663168" y="596170"/>
                  <a:pt x="2663168" y="1331584"/>
                </a:cubicBezTo>
                <a:cubicBezTo>
                  <a:pt x="2663168" y="2066998"/>
                  <a:pt x="2066998" y="2663168"/>
                  <a:pt x="1331584" y="2663168"/>
                </a:cubicBezTo>
                <a:cubicBezTo>
                  <a:pt x="596170" y="2663168"/>
                  <a:pt x="0" y="2066998"/>
                  <a:pt x="0" y="1331584"/>
                </a:cubicBezTo>
                <a:cubicBezTo>
                  <a:pt x="0" y="596170"/>
                  <a:pt x="596170" y="0"/>
                  <a:pt x="1331584" y="0"/>
                </a:cubicBezTo>
                <a:close/>
              </a:path>
            </a:pathLst>
          </a:custGeom>
          <a:noFill/>
          <a:ln>
            <a:noFill/>
          </a:ln>
        </p:spPr>
      </p:pic>
      <p:sp>
        <p:nvSpPr>
          <p:cNvPr id="201" name="Google Shape;201;g13e52861217_2_65"/>
          <p:cNvSpPr/>
          <p:nvPr/>
        </p:nvSpPr>
        <p:spPr>
          <a:xfrm>
            <a:off x="6749602" y="1"/>
            <a:ext cx="2066948" cy="1621879"/>
          </a:xfrm>
          <a:custGeom>
            <a:rect b="b" l="l" r="r" t="t"/>
            <a:pathLst>
              <a:path extrusionOk="0" h="1621879" w="2066948">
                <a:moveTo>
                  <a:pt x="0" y="0"/>
                </a:moveTo>
                <a:lnTo>
                  <a:pt x="123825" y="0"/>
                </a:lnTo>
                <a:lnTo>
                  <a:pt x="123825" y="1452620"/>
                </a:lnTo>
                <a:lnTo>
                  <a:pt x="1881378" y="436017"/>
                </a:lnTo>
                <a:lnTo>
                  <a:pt x="1127572" y="0"/>
                </a:lnTo>
                <a:lnTo>
                  <a:pt x="1374887" y="0"/>
                </a:lnTo>
                <a:lnTo>
                  <a:pt x="2035969" y="382391"/>
                </a:lnTo>
                <a:cubicBezTo>
                  <a:pt x="2065582" y="399479"/>
                  <a:pt x="2075745" y="437340"/>
                  <a:pt x="2058648" y="466963"/>
                </a:cubicBezTo>
                <a:cubicBezTo>
                  <a:pt x="2053219" y="476384"/>
                  <a:pt x="2045389" y="484204"/>
                  <a:pt x="2035969" y="489642"/>
                </a:cubicBezTo>
                <a:lnTo>
                  <a:pt x="92869" y="1613592"/>
                </a:lnTo>
                <a:cubicBezTo>
                  <a:pt x="83458" y="1619031"/>
                  <a:pt x="72780" y="1621889"/>
                  <a:pt x="61913" y="1621879"/>
                </a:cubicBezTo>
                <a:cubicBezTo>
                  <a:pt x="27719" y="1621879"/>
                  <a:pt x="0" y="1594161"/>
                  <a:pt x="0" y="1559967"/>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cxnSp>
        <p:nvCxnSpPr>
          <p:cNvPr id="202" name="Google Shape;202;g13e52861217_2_65"/>
          <p:cNvCxnSpPr/>
          <p:nvPr/>
        </p:nvCxnSpPr>
        <p:spPr>
          <a:xfrm>
            <a:off x="12138745" y="1027906"/>
            <a:ext cx="0" cy="1597800"/>
          </a:xfrm>
          <a:prstGeom prst="straightConnector1">
            <a:avLst/>
          </a:prstGeom>
          <a:noFill/>
          <a:ln cap="rnd" cmpd="sng" w="127000">
            <a:solidFill>
              <a:schemeClr val="accent4"/>
            </a:solidFill>
            <a:prstDash val="dash"/>
            <a:miter lim="800000"/>
            <a:headEnd len="sm" w="sm" type="none"/>
            <a:tailEnd len="sm" w="sm" type="none"/>
          </a:ln>
        </p:spPr>
      </p:cxnSp>
      <p:sp>
        <p:nvSpPr>
          <p:cNvPr id="203" name="Google Shape;203;g13e52861217_2_65"/>
          <p:cNvSpPr/>
          <p:nvPr/>
        </p:nvSpPr>
        <p:spPr>
          <a:xfrm>
            <a:off x="6809527" y="6033795"/>
            <a:ext cx="1991064" cy="824205"/>
          </a:xfrm>
          <a:custGeom>
            <a:rect b="b" l="l" r="r" t="t"/>
            <a:pathLst>
              <a:path extrusionOk="0" h="824205" w="1991064">
                <a:moveTo>
                  <a:pt x="995532" y="0"/>
                </a:moveTo>
                <a:cubicBezTo>
                  <a:pt x="1483521" y="0"/>
                  <a:pt x="1890663" y="336754"/>
                  <a:pt x="1984823" y="784423"/>
                </a:cubicBezTo>
                <a:lnTo>
                  <a:pt x="1991064" y="824205"/>
                </a:lnTo>
                <a:lnTo>
                  <a:pt x="0" y="824205"/>
                </a:lnTo>
                <a:lnTo>
                  <a:pt x="6241" y="784423"/>
                </a:lnTo>
                <a:cubicBezTo>
                  <a:pt x="100402" y="336754"/>
                  <a:pt x="507544" y="0"/>
                  <a:pt x="995532"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04" name="Google Shape;204;g13e52861217_2_65"/>
          <p:cNvSpPr/>
          <p:nvPr/>
        </p:nvSpPr>
        <p:spPr>
          <a:xfrm>
            <a:off x="10851696" y="5519196"/>
            <a:ext cx="1340305" cy="1338805"/>
          </a:xfrm>
          <a:custGeom>
            <a:rect b="b" l="l" r="r" t="t"/>
            <a:pathLst>
              <a:path extrusionOk="0" h="1338805" w="1340305">
                <a:moveTo>
                  <a:pt x="61913" y="0"/>
                </a:moveTo>
                <a:lnTo>
                  <a:pt x="1340305" y="0"/>
                </a:lnTo>
                <a:lnTo>
                  <a:pt x="1340305" y="123825"/>
                </a:lnTo>
                <a:lnTo>
                  <a:pt x="123825" y="123825"/>
                </a:lnTo>
                <a:lnTo>
                  <a:pt x="123825" y="1338805"/>
                </a:lnTo>
                <a:lnTo>
                  <a:pt x="0" y="1338805"/>
                </a:lnTo>
                <a:lnTo>
                  <a:pt x="0" y="61913"/>
                </a:lnTo>
                <a:cubicBezTo>
                  <a:pt x="0" y="27719"/>
                  <a:pt x="27719" y="0"/>
                  <a:pt x="61913" y="0"/>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6"/>
          <p:cNvSpPr/>
          <p:nvPr/>
        </p:nvSpPr>
        <p:spPr>
          <a:xfrm>
            <a:off x="0" y="0"/>
            <a:ext cx="12192000" cy="6858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10" name="Google Shape;210;p6"/>
          <p:cNvSpPr txBox="1"/>
          <p:nvPr>
            <p:ph type="title"/>
          </p:nvPr>
        </p:nvSpPr>
        <p:spPr>
          <a:xfrm>
            <a:off x="838200" y="459863"/>
            <a:ext cx="10515600" cy="1004594"/>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FFFFFF"/>
              </a:buClr>
              <a:buSzPts val="4400"/>
              <a:buFont typeface="Calibri"/>
              <a:buNone/>
            </a:pPr>
            <a:r>
              <a:rPr lang="en-US">
                <a:solidFill>
                  <a:srgbClr val="FFFFFF"/>
                </a:solidFill>
              </a:rPr>
              <a:t>Data Cleaning</a:t>
            </a:r>
            <a:endParaRPr/>
          </a:p>
        </p:txBody>
      </p:sp>
      <p:sp>
        <p:nvSpPr>
          <p:cNvPr id="211" name="Google Shape;211;p6"/>
          <p:cNvSpPr/>
          <p:nvPr/>
        </p:nvSpPr>
        <p:spPr>
          <a:xfrm>
            <a:off x="579496" y="1587970"/>
            <a:ext cx="11033008" cy="4768380"/>
          </a:xfrm>
          <a:prstGeom prst="roundRect">
            <a:avLst>
              <a:gd fmla="val 3174" name="adj"/>
            </a:avLst>
          </a:prstGeom>
          <a:solidFill>
            <a:schemeClr val="lt1">
              <a:alpha val="94509"/>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12" name="Google Shape;212;p6"/>
          <p:cNvSpPr/>
          <p:nvPr/>
        </p:nvSpPr>
        <p:spPr>
          <a:xfrm>
            <a:off x="9942786" y="2869324"/>
            <a:ext cx="1411014" cy="649996"/>
          </a:xfrm>
          <a:prstGeom prst="rect">
            <a:avLst/>
          </a:prstGeom>
          <a:noFill/>
          <a:ln cap="flat" cmpd="sng" w="12700">
            <a:solidFill>
              <a:srgbClr val="323F4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13" name="Google Shape;213;p6"/>
          <p:cNvSpPr/>
          <p:nvPr/>
        </p:nvSpPr>
        <p:spPr>
          <a:xfrm>
            <a:off x="9942786" y="4945032"/>
            <a:ext cx="1420542" cy="649996"/>
          </a:xfrm>
          <a:prstGeom prst="rect">
            <a:avLst/>
          </a:prstGeom>
          <a:noFill/>
          <a:ln cap="flat" cmpd="sng" w="12700">
            <a:solidFill>
              <a:srgbClr val="323F4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cxnSp>
        <p:nvCxnSpPr>
          <p:cNvPr id="214" name="Google Shape;214;p6"/>
          <p:cNvCxnSpPr>
            <a:endCxn id="212" idx="1"/>
          </p:cNvCxnSpPr>
          <p:nvPr/>
        </p:nvCxnSpPr>
        <p:spPr>
          <a:xfrm flipH="1" rot="10800000">
            <a:off x="8944386" y="3194322"/>
            <a:ext cx="998400" cy="663000"/>
          </a:xfrm>
          <a:prstGeom prst="bentConnector3">
            <a:avLst>
              <a:gd fmla="val -534" name="adj1"/>
            </a:avLst>
          </a:prstGeom>
          <a:noFill/>
          <a:ln cap="flat" cmpd="sng" w="9525">
            <a:solidFill>
              <a:schemeClr val="accent3"/>
            </a:solidFill>
            <a:prstDash val="solid"/>
            <a:miter lim="800000"/>
            <a:headEnd len="sm" w="sm" type="none"/>
            <a:tailEnd len="med" w="med" type="triangle"/>
          </a:ln>
        </p:spPr>
      </p:cxnSp>
      <p:cxnSp>
        <p:nvCxnSpPr>
          <p:cNvPr id="215" name="Google Shape;215;p6"/>
          <p:cNvCxnSpPr>
            <a:endCxn id="213" idx="1"/>
          </p:cNvCxnSpPr>
          <p:nvPr/>
        </p:nvCxnSpPr>
        <p:spPr>
          <a:xfrm>
            <a:off x="8959986" y="4482530"/>
            <a:ext cx="982800" cy="787500"/>
          </a:xfrm>
          <a:prstGeom prst="bentConnector3">
            <a:avLst>
              <a:gd fmla="val -262" name="adj1"/>
            </a:avLst>
          </a:prstGeom>
          <a:noFill/>
          <a:ln cap="flat" cmpd="sng" w="9525">
            <a:solidFill>
              <a:schemeClr val="accent3"/>
            </a:solidFill>
            <a:prstDash val="solid"/>
            <a:miter lim="800000"/>
            <a:headEnd len="sm" w="sm" type="none"/>
            <a:tailEnd len="med" w="med" type="triangle"/>
          </a:ln>
        </p:spPr>
      </p:cxnSp>
      <p:sp>
        <p:nvSpPr>
          <p:cNvPr id="216" name="Google Shape;216;p6"/>
          <p:cNvSpPr txBox="1"/>
          <p:nvPr/>
        </p:nvSpPr>
        <p:spPr>
          <a:xfrm>
            <a:off x="10006449" y="3040433"/>
            <a:ext cx="1263869"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Arial"/>
                <a:ea typeface="Arial"/>
                <a:cs typeface="Arial"/>
                <a:sym typeface="Arial"/>
              </a:rPr>
              <a:t>Training Data</a:t>
            </a:r>
            <a:endParaRPr b="0" i="0" sz="1400" u="none" cap="none" strike="noStrike">
              <a:solidFill>
                <a:srgbClr val="000000"/>
              </a:solidFill>
              <a:latin typeface="Arial"/>
              <a:ea typeface="Arial"/>
              <a:cs typeface="Arial"/>
              <a:sym typeface="Arial"/>
            </a:endParaRPr>
          </a:p>
        </p:txBody>
      </p:sp>
      <p:sp>
        <p:nvSpPr>
          <p:cNvPr id="217" name="Google Shape;217;p6"/>
          <p:cNvSpPr txBox="1"/>
          <p:nvPr/>
        </p:nvSpPr>
        <p:spPr>
          <a:xfrm>
            <a:off x="10224047" y="5116141"/>
            <a:ext cx="982773"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Arial"/>
                <a:ea typeface="Arial"/>
                <a:cs typeface="Arial"/>
                <a:sym typeface="Arial"/>
              </a:rPr>
              <a:t>Test Data</a:t>
            </a:r>
            <a:endParaRPr b="0" i="0" sz="1400" u="none" cap="none" strike="noStrike">
              <a:solidFill>
                <a:srgbClr val="000000"/>
              </a:solidFill>
              <a:latin typeface="Arial"/>
              <a:ea typeface="Arial"/>
              <a:cs typeface="Arial"/>
              <a:sym typeface="Arial"/>
            </a:endParaRPr>
          </a:p>
        </p:txBody>
      </p:sp>
      <p:sp>
        <p:nvSpPr>
          <p:cNvPr id="218" name="Google Shape;218;p6"/>
          <p:cNvSpPr txBox="1"/>
          <p:nvPr/>
        </p:nvSpPr>
        <p:spPr>
          <a:xfrm>
            <a:off x="9168005" y="2869324"/>
            <a:ext cx="549027"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Times New Roman"/>
                <a:ea typeface="Times New Roman"/>
                <a:cs typeface="Times New Roman"/>
                <a:sym typeface="Times New Roman"/>
              </a:rPr>
              <a:t>75%</a:t>
            </a:r>
            <a:r>
              <a:rPr b="0" i="0" lang="en-US" sz="1800" u="none" cap="none" strike="noStrike">
                <a:solidFill>
                  <a:schemeClr val="dk1"/>
                </a:solidFill>
                <a:latin typeface="Times New Roman"/>
                <a:ea typeface="Times New Roman"/>
                <a:cs typeface="Times New Roman"/>
                <a:sym typeface="Times New Roman"/>
              </a:rPr>
              <a:t> </a:t>
            </a:r>
            <a:endParaRPr b="0" i="0" sz="1400" u="none" cap="none" strike="noStrike">
              <a:solidFill>
                <a:srgbClr val="000000"/>
              </a:solidFill>
              <a:latin typeface="Arial"/>
              <a:ea typeface="Arial"/>
              <a:cs typeface="Arial"/>
              <a:sym typeface="Arial"/>
            </a:endParaRPr>
          </a:p>
        </p:txBody>
      </p:sp>
      <p:sp>
        <p:nvSpPr>
          <p:cNvPr id="219" name="Google Shape;219;p6"/>
          <p:cNvSpPr txBox="1"/>
          <p:nvPr/>
        </p:nvSpPr>
        <p:spPr>
          <a:xfrm>
            <a:off x="9141947" y="4966857"/>
            <a:ext cx="549027"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Times New Roman"/>
                <a:ea typeface="Times New Roman"/>
                <a:cs typeface="Times New Roman"/>
                <a:sym typeface="Times New Roman"/>
              </a:rPr>
              <a:t>25%</a:t>
            </a:r>
            <a:r>
              <a:rPr b="0" i="0" lang="en-US" sz="1800" u="none" cap="none" strike="noStrike">
                <a:solidFill>
                  <a:schemeClr val="dk1"/>
                </a:solidFill>
                <a:latin typeface="Times New Roman"/>
                <a:ea typeface="Times New Roman"/>
                <a:cs typeface="Times New Roman"/>
                <a:sym typeface="Times New Roman"/>
              </a:rPr>
              <a:t> </a:t>
            </a:r>
            <a:endParaRPr b="0" i="0" sz="1400" u="none" cap="none" strike="noStrike">
              <a:solidFill>
                <a:srgbClr val="000000"/>
              </a:solidFill>
              <a:latin typeface="Arial"/>
              <a:ea typeface="Arial"/>
              <a:cs typeface="Arial"/>
              <a:sym typeface="Arial"/>
            </a:endParaRPr>
          </a:p>
        </p:txBody>
      </p:sp>
      <p:sp>
        <p:nvSpPr>
          <p:cNvPr id="220" name="Google Shape;220;p6"/>
          <p:cNvSpPr txBox="1"/>
          <p:nvPr/>
        </p:nvSpPr>
        <p:spPr>
          <a:xfrm>
            <a:off x="10278649" y="3525810"/>
            <a:ext cx="756745"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chemeClr val="dk1"/>
                </a:solidFill>
                <a:latin typeface="Times New Roman"/>
                <a:ea typeface="Times New Roman"/>
                <a:cs typeface="Times New Roman"/>
                <a:sym typeface="Times New Roman"/>
              </a:rPr>
              <a:t>25k</a:t>
            </a:r>
            <a:r>
              <a:rPr b="0" i="0" lang="en-US" sz="1800" u="none" cap="none" strike="noStrike">
                <a:solidFill>
                  <a:schemeClr val="dk1"/>
                </a:solidFill>
                <a:latin typeface="Times New Roman"/>
                <a:ea typeface="Times New Roman"/>
                <a:cs typeface="Times New Roman"/>
                <a:sym typeface="Times New Roman"/>
              </a:rPr>
              <a:t> </a:t>
            </a:r>
            <a:endParaRPr b="0" i="0" sz="1400" u="none" cap="none" strike="noStrike">
              <a:solidFill>
                <a:srgbClr val="000000"/>
              </a:solidFill>
              <a:latin typeface="Arial"/>
              <a:ea typeface="Arial"/>
              <a:cs typeface="Arial"/>
              <a:sym typeface="Arial"/>
            </a:endParaRPr>
          </a:p>
        </p:txBody>
      </p:sp>
      <p:sp>
        <p:nvSpPr>
          <p:cNvPr id="221" name="Google Shape;221;p6"/>
          <p:cNvSpPr txBox="1"/>
          <p:nvPr/>
        </p:nvSpPr>
        <p:spPr>
          <a:xfrm>
            <a:off x="10224047" y="5588220"/>
            <a:ext cx="756745"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chemeClr val="dk1"/>
                </a:solidFill>
                <a:latin typeface="Times New Roman"/>
                <a:ea typeface="Times New Roman"/>
                <a:cs typeface="Times New Roman"/>
                <a:sym typeface="Times New Roman"/>
              </a:rPr>
              <a:t>9k</a:t>
            </a:r>
            <a:r>
              <a:rPr b="0" i="0" lang="en-US" sz="1800" u="none" cap="none" strike="noStrike">
                <a:solidFill>
                  <a:schemeClr val="dk1"/>
                </a:solidFill>
                <a:latin typeface="Times New Roman"/>
                <a:ea typeface="Times New Roman"/>
                <a:cs typeface="Times New Roman"/>
                <a:sym typeface="Times New Roman"/>
              </a:rPr>
              <a:t> </a:t>
            </a:r>
            <a:endParaRPr b="0" i="0" sz="1400" u="none" cap="none" strike="noStrike">
              <a:solidFill>
                <a:srgbClr val="000000"/>
              </a:solidFill>
              <a:latin typeface="Arial"/>
              <a:ea typeface="Arial"/>
              <a:cs typeface="Arial"/>
              <a:sym typeface="Arial"/>
            </a:endParaRPr>
          </a:p>
        </p:txBody>
      </p:sp>
      <p:grpSp>
        <p:nvGrpSpPr>
          <p:cNvPr id="222" name="Google Shape;222;p6"/>
          <p:cNvGrpSpPr/>
          <p:nvPr/>
        </p:nvGrpSpPr>
        <p:grpSpPr>
          <a:xfrm>
            <a:off x="1479881" y="2528636"/>
            <a:ext cx="7738721" cy="2889119"/>
            <a:chOff x="1479881" y="2528636"/>
            <a:chExt cx="7738721" cy="2889119"/>
          </a:xfrm>
        </p:grpSpPr>
        <p:grpSp>
          <p:nvGrpSpPr>
            <p:cNvPr id="223" name="Google Shape;223;p6"/>
            <p:cNvGrpSpPr/>
            <p:nvPr/>
          </p:nvGrpSpPr>
          <p:grpSpPr>
            <a:xfrm>
              <a:off x="1479881" y="3718571"/>
              <a:ext cx="7738721" cy="910437"/>
              <a:chOff x="2268" y="2254114"/>
              <a:chExt cx="7738721" cy="910437"/>
            </a:xfrm>
          </p:grpSpPr>
          <p:sp>
            <p:nvSpPr>
              <p:cNvPr id="224" name="Google Shape;224;p6"/>
              <p:cNvSpPr/>
              <p:nvPr/>
            </p:nvSpPr>
            <p:spPr>
              <a:xfrm>
                <a:off x="2268" y="2254114"/>
                <a:ext cx="2276094" cy="910437"/>
              </a:xfrm>
              <a:prstGeom prst="homePlate">
                <a:avLst>
                  <a:gd fmla="val 50000" name="adj"/>
                </a:avLst>
              </a:prstGeom>
              <a:solidFill>
                <a:srgbClr val="323F4F"/>
              </a:solidFill>
              <a:ln cap="flat" cmpd="sng" w="12700">
                <a:solidFill>
                  <a:schemeClr val="lt2"/>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 name="Google Shape;225;p6"/>
              <p:cNvSpPr txBox="1"/>
              <p:nvPr/>
            </p:nvSpPr>
            <p:spPr>
              <a:xfrm>
                <a:off x="2268" y="2254114"/>
                <a:ext cx="2048485" cy="910437"/>
              </a:xfrm>
              <a:prstGeom prst="rect">
                <a:avLst/>
              </a:prstGeom>
              <a:noFill/>
              <a:ln>
                <a:noFill/>
              </a:ln>
            </p:spPr>
            <p:txBody>
              <a:bodyPr anchorCtr="0" anchor="ctr" bIns="37325" lIns="74675" spcFirstLastPara="1" rIns="18650" wrap="square" tIns="37325">
                <a:noAutofit/>
              </a:bodyPr>
              <a:lstStyle/>
              <a:p>
                <a:pPr indent="0" lvl="0" marL="0" marR="0" rtl="0" algn="ctr">
                  <a:lnSpc>
                    <a:spcPct val="90000"/>
                  </a:lnSpc>
                  <a:spcBef>
                    <a:spcPts val="0"/>
                  </a:spcBef>
                  <a:spcAft>
                    <a:spcPts val="0"/>
                  </a:spcAft>
                  <a:buClr>
                    <a:schemeClr val="lt1"/>
                  </a:buClr>
                  <a:buSzPts val="1400"/>
                  <a:buFont typeface="Times New Roman"/>
                  <a:buNone/>
                </a:pPr>
                <a:r>
                  <a:rPr b="0" i="0" lang="en-US" sz="1400" u="none" cap="none" strike="noStrike">
                    <a:solidFill>
                      <a:schemeClr val="lt1"/>
                    </a:solidFill>
                    <a:latin typeface="Times New Roman"/>
                    <a:ea typeface="Times New Roman"/>
                    <a:cs typeface="Times New Roman"/>
                    <a:sym typeface="Times New Roman"/>
                  </a:rPr>
                  <a:t>Raw Data</a:t>
                </a:r>
                <a:endParaRPr b="0" i="0" sz="1400" u="none" cap="none" strike="noStrike">
                  <a:solidFill>
                    <a:srgbClr val="000000"/>
                  </a:solidFill>
                  <a:latin typeface="Arial"/>
                  <a:ea typeface="Arial"/>
                  <a:cs typeface="Arial"/>
                  <a:sym typeface="Arial"/>
                </a:endParaRPr>
              </a:p>
            </p:txBody>
          </p:sp>
          <p:sp>
            <p:nvSpPr>
              <p:cNvPr id="226" name="Google Shape;226;p6"/>
              <p:cNvSpPr/>
              <p:nvPr/>
            </p:nvSpPr>
            <p:spPr>
              <a:xfrm>
                <a:off x="1823144" y="2254114"/>
                <a:ext cx="2276094" cy="910437"/>
              </a:xfrm>
              <a:prstGeom prst="chevron">
                <a:avLst>
                  <a:gd fmla="val 50000" name="adj"/>
                </a:avLst>
              </a:prstGeom>
              <a:solidFill>
                <a:srgbClr val="323F4F"/>
              </a:solidFill>
              <a:ln cap="flat" cmpd="sng" w="12700">
                <a:solidFill>
                  <a:schemeClr val="lt2"/>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 name="Google Shape;227;p6"/>
              <p:cNvSpPr txBox="1"/>
              <p:nvPr/>
            </p:nvSpPr>
            <p:spPr>
              <a:xfrm>
                <a:off x="2278363" y="2254114"/>
                <a:ext cx="1365657" cy="910437"/>
              </a:xfrm>
              <a:prstGeom prst="rect">
                <a:avLst/>
              </a:prstGeom>
              <a:noFill/>
              <a:ln>
                <a:noFill/>
              </a:ln>
            </p:spPr>
            <p:txBody>
              <a:bodyPr anchorCtr="0" anchor="ctr" bIns="37325" lIns="56000" spcFirstLastPara="1" rIns="18650" wrap="square" tIns="37325">
                <a:noAutofit/>
              </a:bodyPr>
              <a:lstStyle/>
              <a:p>
                <a:pPr indent="0" lvl="0" marL="0" marR="0" rtl="0" algn="ctr">
                  <a:lnSpc>
                    <a:spcPct val="90000"/>
                  </a:lnSpc>
                  <a:spcBef>
                    <a:spcPts val="0"/>
                  </a:spcBef>
                  <a:spcAft>
                    <a:spcPts val="0"/>
                  </a:spcAft>
                  <a:buClr>
                    <a:srgbClr val="FFFFFF"/>
                  </a:buClr>
                  <a:buSzPts val="1400"/>
                  <a:buFont typeface="Times New Roman"/>
                  <a:buNone/>
                </a:pPr>
                <a:r>
                  <a:rPr b="0" i="0" lang="en-US" sz="1400" u="none" cap="none" strike="noStrike">
                    <a:solidFill>
                      <a:srgbClr val="FFFFFF"/>
                    </a:solidFill>
                    <a:latin typeface="Times New Roman"/>
                    <a:ea typeface="Times New Roman"/>
                    <a:cs typeface="Times New Roman"/>
                    <a:sym typeface="Times New Roman"/>
                  </a:rPr>
                  <a:t>Dropped Nulls &amp; Filtered for Top 9 Member Types</a:t>
                </a:r>
                <a:endParaRPr b="0" i="0" sz="1400" u="none" cap="none" strike="noStrike">
                  <a:solidFill>
                    <a:srgbClr val="000000"/>
                  </a:solidFill>
                  <a:latin typeface="Arial"/>
                  <a:ea typeface="Arial"/>
                  <a:cs typeface="Arial"/>
                  <a:sym typeface="Arial"/>
                </a:endParaRPr>
              </a:p>
            </p:txBody>
          </p:sp>
          <p:sp>
            <p:nvSpPr>
              <p:cNvPr id="228" name="Google Shape;228;p6"/>
              <p:cNvSpPr/>
              <p:nvPr/>
            </p:nvSpPr>
            <p:spPr>
              <a:xfrm>
                <a:off x="3644020" y="2254114"/>
                <a:ext cx="2276094" cy="910437"/>
              </a:xfrm>
              <a:prstGeom prst="chevron">
                <a:avLst>
                  <a:gd fmla="val 50000" name="adj"/>
                </a:avLst>
              </a:prstGeom>
              <a:solidFill>
                <a:srgbClr val="323F4F"/>
              </a:solidFill>
              <a:ln cap="flat" cmpd="sng" w="12700">
                <a:solidFill>
                  <a:schemeClr val="lt2"/>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 name="Google Shape;229;p6"/>
              <p:cNvSpPr txBox="1"/>
              <p:nvPr/>
            </p:nvSpPr>
            <p:spPr>
              <a:xfrm>
                <a:off x="4099239" y="2254114"/>
                <a:ext cx="1365657" cy="910437"/>
              </a:xfrm>
              <a:prstGeom prst="rect">
                <a:avLst/>
              </a:prstGeom>
              <a:noFill/>
              <a:ln>
                <a:noFill/>
              </a:ln>
            </p:spPr>
            <p:txBody>
              <a:bodyPr anchorCtr="0" anchor="ctr" bIns="40000" lIns="60000" spcFirstLastPara="1" rIns="20000" wrap="square" tIns="40000">
                <a:noAutofit/>
              </a:bodyPr>
              <a:lstStyle/>
              <a:p>
                <a:pPr indent="0" lvl="0" marL="0" marR="0" rtl="0" algn="ctr">
                  <a:lnSpc>
                    <a:spcPct val="90000"/>
                  </a:lnSpc>
                  <a:spcBef>
                    <a:spcPts val="0"/>
                  </a:spcBef>
                  <a:spcAft>
                    <a:spcPts val="0"/>
                  </a:spcAft>
                  <a:buClr>
                    <a:schemeClr val="lt1"/>
                  </a:buClr>
                  <a:buSzPts val="1500"/>
                  <a:buFont typeface="Times New Roman"/>
                  <a:buNone/>
                </a:pPr>
                <a:r>
                  <a:rPr b="0" i="0" lang="en-US" sz="1500" u="none" cap="none" strike="noStrike">
                    <a:solidFill>
                      <a:schemeClr val="lt1"/>
                    </a:solidFill>
                    <a:latin typeface="Times New Roman"/>
                    <a:ea typeface="Times New Roman"/>
                    <a:cs typeface="Times New Roman"/>
                    <a:sym typeface="Times New Roman"/>
                  </a:rPr>
                  <a:t>Created Dummy Variables for Month (Categorical)</a:t>
                </a:r>
                <a:endParaRPr b="0" i="0" sz="1400" u="none" cap="none" strike="noStrike">
                  <a:solidFill>
                    <a:srgbClr val="000000"/>
                  </a:solidFill>
                  <a:latin typeface="Arial"/>
                  <a:ea typeface="Arial"/>
                  <a:cs typeface="Arial"/>
                  <a:sym typeface="Arial"/>
                </a:endParaRPr>
              </a:p>
            </p:txBody>
          </p:sp>
          <p:sp>
            <p:nvSpPr>
              <p:cNvPr id="230" name="Google Shape;230;p6"/>
              <p:cNvSpPr/>
              <p:nvPr/>
            </p:nvSpPr>
            <p:spPr>
              <a:xfrm>
                <a:off x="5464895" y="2254114"/>
                <a:ext cx="2276094" cy="910437"/>
              </a:xfrm>
              <a:prstGeom prst="chevron">
                <a:avLst>
                  <a:gd fmla="val 50000" name="adj"/>
                </a:avLst>
              </a:prstGeom>
              <a:solidFill>
                <a:srgbClr val="323F4F"/>
              </a:solidFill>
              <a:ln cap="flat" cmpd="sng" w="12700">
                <a:solidFill>
                  <a:schemeClr val="lt2"/>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 name="Google Shape;231;p6"/>
              <p:cNvSpPr txBox="1"/>
              <p:nvPr/>
            </p:nvSpPr>
            <p:spPr>
              <a:xfrm>
                <a:off x="5920114" y="2254114"/>
                <a:ext cx="1365657" cy="910437"/>
              </a:xfrm>
              <a:prstGeom prst="rect">
                <a:avLst/>
              </a:prstGeom>
              <a:noFill/>
              <a:ln>
                <a:noFill/>
              </a:ln>
            </p:spPr>
            <p:txBody>
              <a:bodyPr anchorCtr="0" anchor="ctr" bIns="40000" lIns="60000" spcFirstLastPara="1" rIns="20000" wrap="square" tIns="40000">
                <a:noAutofit/>
              </a:bodyPr>
              <a:lstStyle/>
              <a:p>
                <a:pPr indent="0" lvl="0" marL="0" marR="0" rtl="0" algn="ctr">
                  <a:lnSpc>
                    <a:spcPct val="90000"/>
                  </a:lnSpc>
                  <a:spcBef>
                    <a:spcPts val="0"/>
                  </a:spcBef>
                  <a:spcAft>
                    <a:spcPts val="0"/>
                  </a:spcAft>
                  <a:buClr>
                    <a:srgbClr val="FFFFFF"/>
                  </a:buClr>
                  <a:buSzPts val="1500"/>
                  <a:buFont typeface="Times New Roman"/>
                  <a:buNone/>
                </a:pPr>
                <a:r>
                  <a:rPr b="0" i="0" lang="en-US" sz="1500" u="none" cap="none" strike="noStrike">
                    <a:solidFill>
                      <a:srgbClr val="FFFFFF"/>
                    </a:solidFill>
                    <a:latin typeface="Times New Roman"/>
                    <a:ea typeface="Times New Roman"/>
                    <a:cs typeface="Times New Roman"/>
                    <a:sym typeface="Times New Roman"/>
                  </a:rPr>
                  <a:t>Aggregated the Data at Desired Granularity</a:t>
                </a:r>
                <a:endParaRPr b="0" i="0" sz="1400" u="none" cap="none" strike="noStrike">
                  <a:solidFill>
                    <a:srgbClr val="000000"/>
                  </a:solidFill>
                  <a:latin typeface="Arial"/>
                  <a:ea typeface="Arial"/>
                  <a:cs typeface="Arial"/>
                  <a:sym typeface="Arial"/>
                </a:endParaRPr>
              </a:p>
            </p:txBody>
          </p:sp>
        </p:grpSp>
        <p:sp>
          <p:nvSpPr>
            <p:cNvPr id="232" name="Google Shape;232;p6"/>
            <p:cNvSpPr txBox="1"/>
            <p:nvPr/>
          </p:nvSpPr>
          <p:spPr>
            <a:xfrm>
              <a:off x="1693862" y="5024211"/>
              <a:ext cx="756745"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Times New Roman"/>
                  <a:ea typeface="Times New Roman"/>
                  <a:cs typeface="Times New Roman"/>
                  <a:sym typeface="Times New Roman"/>
                </a:rPr>
                <a:t>1.6M</a:t>
              </a:r>
              <a:r>
                <a:rPr b="0" i="0" lang="en-US" sz="1800" u="none" cap="none" strike="noStrike">
                  <a:solidFill>
                    <a:schemeClr val="dk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233" name="Google Shape;233;p6"/>
            <p:cNvSpPr/>
            <p:nvPr/>
          </p:nvSpPr>
          <p:spPr>
            <a:xfrm rot="5400000">
              <a:off x="5051206" y="3045162"/>
              <a:ext cx="207343" cy="3454897"/>
            </a:xfrm>
            <a:prstGeom prst="rightBrace">
              <a:avLst>
                <a:gd fmla="val 8333" name="adj1"/>
                <a:gd fmla="val 50000" name="adj2"/>
              </a:avLst>
            </a:prstGeom>
            <a:noFill/>
            <a:ln cap="flat" cmpd="sng" w="9525">
              <a:solidFill>
                <a:srgbClr val="323F4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34" name="Google Shape;234;p6"/>
            <p:cNvSpPr txBox="1"/>
            <p:nvPr/>
          </p:nvSpPr>
          <p:spPr>
            <a:xfrm>
              <a:off x="4769891" y="5048423"/>
              <a:ext cx="756745"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Times New Roman"/>
                  <a:ea typeface="Times New Roman"/>
                  <a:cs typeface="Times New Roman"/>
                  <a:sym typeface="Times New Roman"/>
                </a:rPr>
                <a:t>1.3M</a:t>
              </a:r>
              <a:r>
                <a:rPr b="0" i="0" lang="en-US" sz="1800" u="none" cap="none" strike="noStrike">
                  <a:solidFill>
                    <a:schemeClr val="dk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235" name="Google Shape;235;p6"/>
            <p:cNvSpPr txBox="1"/>
            <p:nvPr/>
          </p:nvSpPr>
          <p:spPr>
            <a:xfrm>
              <a:off x="7612495" y="5024211"/>
              <a:ext cx="756745"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Times New Roman"/>
                  <a:ea typeface="Times New Roman"/>
                  <a:cs typeface="Times New Roman"/>
                  <a:sym typeface="Times New Roman"/>
                </a:rPr>
                <a:t>34k</a:t>
              </a:r>
              <a:r>
                <a:rPr b="0" i="0" lang="en-US" sz="1800" u="none" cap="none" strike="noStrike">
                  <a:solidFill>
                    <a:schemeClr val="dk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nvGrpSpPr>
            <p:cNvPr id="236" name="Google Shape;236;p6"/>
            <p:cNvGrpSpPr/>
            <p:nvPr/>
          </p:nvGrpSpPr>
          <p:grpSpPr>
            <a:xfrm>
              <a:off x="1490467" y="2528636"/>
              <a:ext cx="7065359" cy="1047581"/>
              <a:chOff x="1509982" y="2293007"/>
              <a:chExt cx="7065359" cy="1047581"/>
            </a:xfrm>
          </p:grpSpPr>
          <p:pic>
            <p:nvPicPr>
              <p:cNvPr id="237" name="Google Shape;237;p6"/>
              <p:cNvPicPr preferRelativeResize="0"/>
              <p:nvPr/>
            </p:nvPicPr>
            <p:blipFill rotWithShape="1">
              <a:blip r:embed="rId3">
                <a:alphaModFix/>
              </a:blip>
              <a:srcRect b="0" l="0" r="0" t="0"/>
              <a:stretch/>
            </p:blipFill>
            <p:spPr>
              <a:xfrm>
                <a:off x="1509982" y="2343756"/>
                <a:ext cx="854843" cy="854843"/>
              </a:xfrm>
              <a:prstGeom prst="rect">
                <a:avLst/>
              </a:prstGeom>
              <a:noFill/>
              <a:ln>
                <a:noFill/>
              </a:ln>
            </p:spPr>
          </p:pic>
          <p:pic>
            <p:nvPicPr>
              <p:cNvPr id="238" name="Google Shape;238;p6"/>
              <p:cNvPicPr preferRelativeResize="0"/>
              <p:nvPr/>
            </p:nvPicPr>
            <p:blipFill rotWithShape="1">
              <a:blip r:embed="rId4">
                <a:alphaModFix/>
              </a:blip>
              <a:srcRect b="0" l="0" r="0" t="0"/>
              <a:stretch/>
            </p:blipFill>
            <p:spPr>
              <a:xfrm>
                <a:off x="3856585" y="2490017"/>
                <a:ext cx="623455" cy="623455"/>
              </a:xfrm>
              <a:prstGeom prst="rect">
                <a:avLst/>
              </a:prstGeom>
              <a:noFill/>
              <a:ln>
                <a:noFill/>
              </a:ln>
            </p:spPr>
          </p:pic>
          <p:pic>
            <p:nvPicPr>
              <p:cNvPr id="239" name="Google Shape;239;p6"/>
              <p:cNvPicPr preferRelativeResize="0"/>
              <p:nvPr/>
            </p:nvPicPr>
            <p:blipFill rotWithShape="1">
              <a:blip r:embed="rId5">
                <a:alphaModFix/>
              </a:blip>
              <a:srcRect b="0" l="0" r="0" t="0"/>
              <a:stretch/>
            </p:blipFill>
            <p:spPr>
              <a:xfrm>
                <a:off x="5899883" y="2515140"/>
                <a:ext cx="623456" cy="623456"/>
              </a:xfrm>
              <a:prstGeom prst="rect">
                <a:avLst/>
              </a:prstGeom>
              <a:noFill/>
              <a:ln>
                <a:noFill/>
              </a:ln>
            </p:spPr>
          </p:pic>
          <p:pic>
            <p:nvPicPr>
              <p:cNvPr id="240" name="Google Shape;240;p6"/>
              <p:cNvPicPr preferRelativeResize="0"/>
              <p:nvPr/>
            </p:nvPicPr>
            <p:blipFill rotWithShape="1">
              <a:blip r:embed="rId6">
                <a:alphaModFix/>
              </a:blip>
              <a:srcRect b="0" l="0" r="0" t="0"/>
              <a:stretch/>
            </p:blipFill>
            <p:spPr>
              <a:xfrm>
                <a:off x="7527760" y="2293007"/>
                <a:ext cx="1047581" cy="1047581"/>
              </a:xfrm>
              <a:prstGeom prst="rect">
                <a:avLst/>
              </a:prstGeom>
              <a:noFill/>
              <a:ln>
                <a:noFill/>
              </a:ln>
            </p:spPr>
          </p:pic>
        </p:grpSp>
      </p:grpSp>
      <p:sp>
        <p:nvSpPr>
          <p:cNvPr id="241" name="Google Shape;241;p6"/>
          <p:cNvSpPr txBox="1"/>
          <p:nvPr/>
        </p:nvSpPr>
        <p:spPr>
          <a:xfrm>
            <a:off x="608654" y="5057871"/>
            <a:ext cx="854700" cy="3231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500"/>
              <a:buFont typeface="Arial"/>
              <a:buNone/>
            </a:pPr>
            <a:r>
              <a:rPr b="1" i="0" lang="en-US" sz="1500" u="none" cap="none" strike="noStrike">
                <a:solidFill>
                  <a:srgbClr val="7F7F7F"/>
                </a:solidFill>
                <a:latin typeface="Calibri"/>
                <a:ea typeface="Calibri"/>
                <a:cs typeface="Calibri"/>
                <a:sym typeface="Calibri"/>
              </a:rPr>
              <a:t>#Rows</a:t>
            </a:r>
            <a:endParaRPr b="1" i="0" sz="1500" u="none" cap="none" strike="noStrike">
              <a:solidFill>
                <a:srgbClr val="000000"/>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cxnSp>
        <p:nvCxnSpPr>
          <p:cNvPr id="247" name="Google Shape;247;g13e52861217_2_85"/>
          <p:cNvCxnSpPr/>
          <p:nvPr/>
        </p:nvCxnSpPr>
        <p:spPr>
          <a:xfrm>
            <a:off x="688126" y="3071812"/>
            <a:ext cx="11025900" cy="0"/>
          </a:xfrm>
          <a:prstGeom prst="straightConnector1">
            <a:avLst/>
          </a:prstGeom>
          <a:noFill/>
          <a:ln cap="flat" cmpd="sng" w="9525">
            <a:solidFill>
              <a:schemeClr val="accent2"/>
            </a:solidFill>
            <a:prstDash val="solid"/>
            <a:miter lim="800000"/>
            <a:headEnd len="sm" w="sm" type="none"/>
            <a:tailEnd len="sm" w="sm" type="none"/>
          </a:ln>
        </p:spPr>
      </p:cxnSp>
      <p:sp>
        <p:nvSpPr>
          <p:cNvPr id="248" name="Google Shape;248;g13e52861217_2_85"/>
          <p:cNvSpPr txBox="1"/>
          <p:nvPr>
            <p:ph type="ctrTitle"/>
          </p:nvPr>
        </p:nvSpPr>
        <p:spPr>
          <a:xfrm>
            <a:off x="688120" y="604870"/>
            <a:ext cx="7747500" cy="23877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3600"/>
              <a:buFont typeface="Arial"/>
              <a:buNone/>
            </a:pPr>
            <a:r>
              <a:rPr lang="en-US" sz="3600">
                <a:latin typeface="Arial"/>
                <a:ea typeface="Arial"/>
                <a:cs typeface="Arial"/>
                <a:sym typeface="Arial"/>
              </a:rPr>
              <a:t>Regression</a:t>
            </a:r>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2022-07-23T16:41:30Z</dcterms:created>
  <dc:creator>Balaji, Tanushree De</dc:creator>
</cp:coreProperties>
</file>